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20" r:id="rId6"/>
    <p:sldMasterId id="2147483732" r:id="rId7"/>
    <p:sldMasterId id="2147483744" r:id="rId8"/>
    <p:sldMasterId id="2147483756" r:id="rId9"/>
    <p:sldMasterId id="2147483780" r:id="rId10"/>
    <p:sldMasterId id="2147483792" r:id="rId11"/>
    <p:sldMasterId id="2147483804" r:id="rId12"/>
    <p:sldMasterId id="2147483816" r:id="rId13"/>
    <p:sldMasterId id="2147483828" r:id="rId14"/>
    <p:sldMasterId id="2147483840" r:id="rId15"/>
    <p:sldMasterId id="2147483852" r:id="rId16"/>
    <p:sldMasterId id="2147483864" r:id="rId17"/>
    <p:sldMasterId id="2147483876" r:id="rId18"/>
    <p:sldMasterId id="2147483888" r:id="rId19"/>
  </p:sldMasterIdLst>
  <p:notesMasterIdLst>
    <p:notesMasterId r:id="rId55"/>
  </p:notesMasterIdLst>
  <p:sldIdLst>
    <p:sldId id="256" r:id="rId20"/>
    <p:sldId id="257" r:id="rId21"/>
    <p:sldId id="261" r:id="rId22"/>
    <p:sldId id="262" r:id="rId23"/>
    <p:sldId id="264" r:id="rId24"/>
    <p:sldId id="263" r:id="rId25"/>
    <p:sldId id="265" r:id="rId26"/>
    <p:sldId id="297" r:id="rId27"/>
    <p:sldId id="266" r:id="rId28"/>
    <p:sldId id="298" r:id="rId29"/>
    <p:sldId id="268" r:id="rId30"/>
    <p:sldId id="273" r:id="rId31"/>
    <p:sldId id="269" r:id="rId32"/>
    <p:sldId id="270" r:id="rId33"/>
    <p:sldId id="271" r:id="rId34"/>
    <p:sldId id="272" r:id="rId35"/>
    <p:sldId id="274" r:id="rId36"/>
    <p:sldId id="276" r:id="rId37"/>
    <p:sldId id="278" r:id="rId38"/>
    <p:sldId id="279" r:id="rId39"/>
    <p:sldId id="280" r:id="rId40"/>
    <p:sldId id="281" r:id="rId41"/>
    <p:sldId id="283" r:id="rId42"/>
    <p:sldId id="289" r:id="rId43"/>
    <p:sldId id="284" r:id="rId44"/>
    <p:sldId id="285" r:id="rId45"/>
    <p:sldId id="287" r:id="rId46"/>
    <p:sldId id="291" r:id="rId47"/>
    <p:sldId id="290" r:id="rId48"/>
    <p:sldId id="292" r:id="rId49"/>
    <p:sldId id="293" r:id="rId50"/>
    <p:sldId id="294" r:id="rId51"/>
    <p:sldId id="295" r:id="rId52"/>
    <p:sldId id="296" r:id="rId53"/>
    <p:sldId id="260" r:id="rId5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2C006D" mc:Ignorable=""/>
    <a:srgbClr xmlns:mc="http://schemas.openxmlformats.org/markup-compatibility/2006" xmlns:a14="http://schemas.microsoft.com/office/drawing/2010/main" val="6666FF" mc:Ignorable=""/>
    <a:srgbClr xmlns:mc="http://schemas.openxmlformats.org/markup-compatibility/2006" xmlns:a14="http://schemas.microsoft.com/office/drawing/2010/main" val="6E0078" mc:Ignorable=""/>
    <a:srgbClr xmlns:mc="http://schemas.openxmlformats.org/markup-compatibility/2006" xmlns:a14="http://schemas.microsoft.com/office/drawing/2010/main" val="302884" mc:Ignorable=""/>
    <a:srgbClr xmlns:mc="http://schemas.openxmlformats.org/markup-compatibility/2006" xmlns:a14="http://schemas.microsoft.com/office/drawing/2010/main" val="6300AE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8" autoAdjust="0"/>
    <p:restoredTop sz="94660"/>
  </p:normalViewPr>
  <p:slideViewPr>
    <p:cSldViewPr>
      <p:cViewPr>
        <p:scale>
          <a:sx n="100" d="100"/>
          <a:sy n="100" d="100"/>
        </p:scale>
        <p:origin x="-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slide" Target="slides/slide23.xml"/><Relationship Id="rId47" Type="http://schemas.openxmlformats.org/officeDocument/2006/relationships/slide" Target="slides/slide28.xml"/><Relationship Id="rId50" Type="http://schemas.openxmlformats.org/officeDocument/2006/relationships/slide" Target="slides/slide31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slide" Target="slides/slide27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slide" Target="slides/slide22.xml"/><Relationship Id="rId54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slide" Target="slides/slide21.xml"/><Relationship Id="rId45" Type="http://schemas.openxmlformats.org/officeDocument/2006/relationships/slide" Target="slides/slide26.xml"/><Relationship Id="rId53" Type="http://schemas.openxmlformats.org/officeDocument/2006/relationships/slide" Target="slides/slide34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49" Type="http://schemas.openxmlformats.org/officeDocument/2006/relationships/slide" Target="slides/slide30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4" Type="http://schemas.openxmlformats.org/officeDocument/2006/relationships/slide" Target="slides/slide25.xml"/><Relationship Id="rId52" Type="http://schemas.openxmlformats.org/officeDocument/2006/relationships/slide" Target="slides/slide3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slide" Target="slides/slide24.xml"/><Relationship Id="rId48" Type="http://schemas.openxmlformats.org/officeDocument/2006/relationships/slide" Target="slides/slide29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2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729-8FEA-4E07-85EE-713D382FBC72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2689-B332-450A-AC24-F6546B3F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04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웹 기반의 </a:t>
            </a:r>
            <a:r>
              <a:rPr lang="en-US" altLang="ko-KR" dirty="0" smtClean="0"/>
              <a:t>WPF </a:t>
            </a:r>
            <a:r>
              <a:rPr lang="ko-KR" altLang="en-US" dirty="0" smtClean="0"/>
              <a:t>부분 집합이다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29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30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31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32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33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34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D2689-B332-450A-AC24-F6546B3F025B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490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0920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4142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9460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2806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6697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28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5089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9004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6242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5343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248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8442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7476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5803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5075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83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9357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9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0039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7548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08590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1300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737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574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49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236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6352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952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30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244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1193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3106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3143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6926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2699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0193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898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4723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604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63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3263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3796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3696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7032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0255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5772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0357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8220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1941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99005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91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5990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0309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98360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6881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7446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8875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0018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7626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8165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7729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00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5296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4289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2997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2686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3545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6422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374831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9462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4164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7745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25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09391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196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7649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8451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2534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497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39365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17320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06098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5831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27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2434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989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0744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478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48554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8644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3863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0162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3806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2849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90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0930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7310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5209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263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9372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44649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58567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70963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0536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723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6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11227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6289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99794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9248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6674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30604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9588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8876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32866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65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18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55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64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06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62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57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6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565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89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5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78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96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21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48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09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792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220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77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012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1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85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125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225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314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175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90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0299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074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527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5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04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760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604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768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759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204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287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832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4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39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442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445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487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80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743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40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611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684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890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020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575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272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0808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689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82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750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646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7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759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1031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574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961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09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263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9373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4372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25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5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305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445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1818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573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745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437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2216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4893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1610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/>
              <a:t>2009-11-25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17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6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5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8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4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0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2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0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0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7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4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1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5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B772-2658-4D2F-BD05-AC77C1025F0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2009-11-25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DA00-F7DB-4695-917A-873BE20F03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1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jw8I1CFu-w&amp;feature=player_embedde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9.xml"/><Relationship Id="rId4" Type="http://schemas.openxmlformats.org/officeDocument/2006/relationships/hyperlink" Target="http://www.youtube.com/watch?v=ReH9dmqfOqA&amp;feature=player_embedde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Ff7SzP4gfg&amp;feature=player_embedde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E_fIAE78tt0&amp;feature=related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roamingz.tistory.com/14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ko-kr/library/default.asp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afe.naver.com/expressionstudio.cafe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8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980728"/>
            <a:ext cx="6192688" cy="782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기술적인 비교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907704" y="1988840"/>
            <a:ext cx="1224136" cy="93610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User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0891" y="3140968"/>
            <a:ext cx="2952328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prstClr val="white"/>
                </a:solidFill>
              </a:rPr>
              <a:t>응용프로그</a:t>
            </a:r>
            <a:r>
              <a:rPr lang="ko-KR" altLang="en-US">
                <a:solidFill>
                  <a:prstClr val="white"/>
                </a:solidFill>
              </a:rPr>
              <a:t>램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3148" y="4085456"/>
            <a:ext cx="2952328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운영체제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3148" y="5085184"/>
            <a:ext cx="2952328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prstClr val="white"/>
                </a:solidFill>
              </a:rPr>
              <a:t>하드웨어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35649" y="602128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solidFill>
                  <a:prstClr val="white"/>
                </a:solidFill>
              </a:rPr>
              <a:t>기존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72869" y="1988840"/>
            <a:ext cx="1224136" cy="93610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prstClr val="white"/>
                </a:solidFill>
              </a:rPr>
              <a:t>User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76056" y="3140968"/>
            <a:ext cx="2952328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prstClr val="white"/>
                </a:solidFill>
              </a:rPr>
              <a:t>응용프로그</a:t>
            </a:r>
            <a:r>
              <a:rPr lang="ko-KR" altLang="en-US" b="1">
                <a:solidFill>
                  <a:prstClr val="white"/>
                </a:solidFill>
              </a:rPr>
              <a:t>램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78313" y="4581128"/>
            <a:ext cx="2952328" cy="58444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prstClr val="white"/>
                </a:solidFill>
              </a:rPr>
              <a:t>운영체제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78313" y="5301208"/>
            <a:ext cx="2952328" cy="5760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prstClr val="white"/>
                </a:solidFill>
              </a:rPr>
              <a:t>하드웨어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00814" y="6021288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prstClr val="white"/>
                </a:solidFill>
              </a:rPr>
              <a:t>RIA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6056" y="3861048"/>
            <a:ext cx="2952328" cy="60843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prstClr val="white"/>
                </a:solidFill>
              </a:rPr>
              <a:t>브라우저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0" y="4509120"/>
            <a:ext cx="388843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0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782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기술적인 비교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6E0078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>
                <a:solidFill>
                  <a:prstClr val="white"/>
                </a:solidFill>
              </a:rPr>
              <a:t>i-phone </a:t>
            </a:r>
            <a:r>
              <a:rPr lang="ko-KR" altLang="en-US" sz="3600" b="1" dirty="0">
                <a:solidFill>
                  <a:prstClr val="white"/>
                </a:solidFill>
              </a:rPr>
              <a:t>피자주문 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APP</a:t>
            </a:r>
            <a:endParaRPr lang="en-US" altLang="ko-KR" sz="3600" b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059084"/>
            <a:ext cx="816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n-US" altLang="ko-KR" dirty="0" smtClean="0">
                <a:solidFill>
                  <a:schemeClr val="bg1"/>
                </a:solidFill>
                <a:hlinkClick r:id="rId3"/>
              </a:rPr>
              <a:t>www.youtube.com/watch?v=Ojw8I1CFu-w&amp;feature=player_embedded</a:t>
            </a:r>
            <a:endParaRPr lang="en-US" altLang="ko-KR" dirty="0" smtClean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205" y="4797152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hlinkClick r:id="rId4"/>
              </a:rPr>
              <a:t>http://</a:t>
            </a:r>
            <a:r>
              <a:rPr lang="en-US" altLang="ko-KR" dirty="0" smtClean="0">
                <a:hlinkClick r:id="rId4"/>
              </a:rPr>
              <a:t>www.youtube.com/watch?v=ReH9dmqfOqA&amp;feature=player_embedded</a:t>
            </a:r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23510" y="4008113"/>
            <a:ext cx="6192688" cy="646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>
                <a:solidFill>
                  <a:prstClr val="white"/>
                </a:solidFill>
              </a:rPr>
              <a:t>i-phone 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네비게이션</a:t>
            </a:r>
            <a:endParaRPr lang="en-US" altLang="ko-KR" sz="3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8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3044133"/>
            <a:ext cx="7056784" cy="327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solidFill>
                  <a:prstClr val="white"/>
                </a:solidFill>
              </a:rPr>
              <a:t>RIA : </a:t>
            </a:r>
          </a:p>
          <a:p>
            <a:r>
              <a:rPr lang="ko-KR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화려한 기능과 </a:t>
            </a:r>
            <a:r>
              <a:rPr lang="ko-KR" altLang="ko-KR" sz="2000" b="1" dirty="0">
                <a:solidFill>
                  <a:schemeClr val="bg1"/>
                </a:solidFill>
              </a:rPr>
              <a:t>유려한 디자인 </a:t>
            </a:r>
            <a:r>
              <a:rPr lang="ko-KR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구현을</a:t>
            </a:r>
            <a:r>
              <a:rPr lang="en-US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 UI</a:t>
            </a:r>
            <a:r>
              <a:rPr lang="ko-KR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로 표현하는</a:t>
            </a:r>
            <a:r>
              <a:rPr lang="en-US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 </a:t>
            </a:r>
            <a:r>
              <a:rPr lang="en-US" altLang="ko-KR" dirty="0" err="1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RIch</a:t>
            </a:r>
            <a:r>
              <a:rPr lang="ko-KR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한 웹 클라이언트 기술에 대한 의미로 </a:t>
            </a:r>
          </a:p>
          <a:p>
            <a:endParaRPr lang="en-US" altLang="ko-KR" dirty="0">
              <a:solidFill>
                <a:srgbClr xmlns:mc="http://schemas.openxmlformats.org/markup-compatibility/2006" xmlns:a14="http://schemas.microsoft.com/office/drawing/2010/main" val="6666FF" mc:Ignorable=""/>
              </a:solidFill>
            </a:endParaRPr>
          </a:p>
          <a:p>
            <a:r>
              <a:rPr lang="ko-KR" altLang="ko-KR" dirty="0" smtClean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전통적인 </a:t>
            </a:r>
            <a:r>
              <a:rPr lang="ko-KR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데스크톱 어플리케이션의 기능과 특징을 구현한 웹 어플리케이션이고</a:t>
            </a:r>
            <a:r>
              <a:rPr lang="en-US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, </a:t>
            </a:r>
            <a:r>
              <a:rPr lang="ko-KR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복잡한 조작을 할 수 없었던 웹 브라우저 기반의 어플리케이션을 대체하기 위한 솔루션으로 사용되고 있는기술</a:t>
            </a:r>
            <a:r>
              <a:rPr lang="en-US" altLang="ko-KR" dirty="0" smtClean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.</a:t>
            </a:r>
          </a:p>
          <a:p>
            <a:endParaRPr lang="en-US" altLang="ko-KR" dirty="0" smtClean="0">
              <a:solidFill>
                <a:srgbClr xmlns:mc="http://schemas.openxmlformats.org/markup-compatibility/2006" xmlns:a14="http://schemas.microsoft.com/office/drawing/2010/main" val="6666FF" mc:Ignorable=""/>
              </a:solidFill>
            </a:endParaRPr>
          </a:p>
          <a:p>
            <a:pPr algn="r"/>
            <a:r>
              <a:rPr lang="en-US" altLang="ko-KR" dirty="0" smtClean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 </a:t>
            </a:r>
            <a:r>
              <a:rPr lang="en-US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- </a:t>
            </a:r>
            <a:r>
              <a:rPr lang="ko-KR" altLang="ko-KR" dirty="0">
                <a:solidFill>
                  <a:srgbClr xmlns:mc="http://schemas.openxmlformats.org/markup-compatibility/2006" xmlns:a14="http://schemas.microsoft.com/office/drawing/2010/main" val="6666FF" mc:Ignorable=""/>
                </a:solidFill>
              </a:rPr>
              <a:t>위키디피아 백과사전</a:t>
            </a:r>
            <a:endParaRPr lang="en-US" altLang="ko-KR" sz="8000" dirty="0">
              <a:solidFill>
                <a:srgbClr xmlns:mc="http://schemas.openxmlformats.org/markup-compatibility/2006" xmlns:a14="http://schemas.microsoft.com/office/drawing/2010/main" val="6666FF" mc:Ignorable="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67608"/>
            <a:ext cx="6192688" cy="1040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RIA </a:t>
            </a:r>
          </a:p>
        </p:txBody>
      </p:sp>
    </p:spTree>
    <p:extLst>
      <p:ext uri="{BB962C8B-B14F-4D97-AF65-F5344CB8AC3E}">
        <p14:creationId xmlns:p14="http://schemas.microsoft.com/office/powerpoint/2010/main" val="143024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6E0078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45793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나이키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코카콜라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8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웹의 역사 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3124924"/>
            <a:ext cx="7056784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bg1"/>
                </a:solidFill>
              </a:rPr>
              <a:t>TCP/IP </a:t>
            </a:r>
            <a:r>
              <a:rPr lang="en-US" altLang="ko-KR" sz="2000" dirty="0" smtClean="0">
                <a:solidFill>
                  <a:schemeClr val="bg1"/>
                </a:solidFill>
                <a:sym typeface="Wingdings" pitchFamily="2" charset="2"/>
              </a:rPr>
              <a:t> WWW</a:t>
            </a:r>
            <a:r>
              <a:rPr lang="ko-KR" altLang="en-US" sz="2000" dirty="0" smtClean="0">
                <a:solidFill>
                  <a:schemeClr val="bg1"/>
                </a:solidFill>
                <a:sym typeface="Wingdings" pitchFamily="2" charset="2"/>
              </a:rPr>
              <a:t>탄생 </a:t>
            </a:r>
            <a:r>
              <a:rPr lang="en-US" altLang="ko-KR" sz="2000" dirty="0" smtClean="0">
                <a:solidFill>
                  <a:schemeClr val="bg1"/>
                </a:solidFill>
                <a:sym typeface="Wingdings" pitchFamily="2" charset="2"/>
              </a:rPr>
              <a:t> Web 2.0  Web 3.0 ?</a:t>
            </a:r>
            <a:endParaRPr lang="en-US" altLang="ko-KR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6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6E0078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46794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Microsoft Office Labs vision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311428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www.youtube.com/watch?v=8Ff7SzP4gfg&amp;feature=player_embedded</a:t>
            </a:r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836687" y="5266074"/>
            <a:ext cx="7758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hlinkClick r:id="rId4"/>
              </a:rPr>
              <a:t>http://</a:t>
            </a:r>
            <a:r>
              <a:rPr lang="en-US" altLang="ko-KR" dirty="0" smtClean="0">
                <a:hlinkClick r:id="rId4"/>
              </a:rPr>
              <a:t>www.youtube.com/watch?v=E_fIAE78tt0&amp;feature=related</a:t>
            </a:r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920" y="400506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Microsoft Office Labs vision 2019 Montage : Retail</a:t>
            </a:r>
          </a:p>
        </p:txBody>
      </p:sp>
    </p:spTree>
    <p:extLst>
      <p:ext uri="{BB962C8B-B14F-4D97-AF65-F5344CB8AC3E}">
        <p14:creationId xmlns:p14="http://schemas.microsoft.com/office/powerpoint/2010/main" val="217249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Needs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3124924"/>
            <a:ext cx="705678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환경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ko-KR" altLang="en-US" sz="2000" dirty="0" smtClean="0">
                <a:solidFill>
                  <a:prstClr val="white"/>
                </a:solidFill>
              </a:rPr>
              <a:t>디바이스 제약 없이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서비스의 질이 높고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사용이 편리하고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아름답고 </a:t>
            </a:r>
            <a:r>
              <a:rPr lang="en-US" altLang="ko-KR" sz="2000" dirty="0" smtClean="0">
                <a:solidFill>
                  <a:prstClr val="white"/>
                </a:solidFill>
              </a:rPr>
              <a:t>, </a:t>
            </a:r>
            <a:r>
              <a:rPr lang="ko-KR" altLang="en-US" sz="2000" dirty="0" smtClean="0">
                <a:solidFill>
                  <a:prstClr val="white"/>
                </a:solidFill>
              </a:rPr>
              <a:t>보기편한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마음을 담은 </a:t>
            </a:r>
            <a:endParaRPr lang="en-US" altLang="ko-KR" sz="2000" dirty="0" smtClean="0">
              <a:solidFill>
                <a:prstClr val="white"/>
              </a:solidFill>
            </a:endParaRPr>
          </a:p>
          <a:p>
            <a:pPr marL="342900" indent="-342900"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화려한 미디어</a:t>
            </a:r>
            <a:endParaRPr lang="en-US" altLang="ko-KR" sz="2000" dirty="0">
              <a:solidFill>
                <a:prstClr val="white"/>
              </a:solidFill>
            </a:endParaRPr>
          </a:p>
          <a:p>
            <a:r>
              <a:rPr lang="en-US" altLang="ko-KR" sz="3600" b="1" dirty="0" smtClean="0">
                <a:solidFill>
                  <a:prstClr val="white"/>
                </a:solidFill>
              </a:rPr>
              <a:t>…</a:t>
            </a:r>
            <a:endParaRPr lang="en-US" altLang="ko-KR" sz="115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7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198497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UX Design</a:t>
            </a:r>
          </a:p>
          <a:p>
            <a:pPr lvl="1" algn="ctr"/>
            <a:r>
              <a:rPr lang="en-US" altLang="ko-KR" sz="3600" dirty="0" smtClean="0">
                <a:solidFill>
                  <a:prstClr val="white"/>
                </a:solidFill>
              </a:rPr>
              <a:t>(User Experience)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2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6E0078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pic>
        <p:nvPicPr>
          <p:cNvPr id="9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1296144" cy="13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0" name="Picture 4" descr="D:\PeterC\Desktop\0035461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8572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1" name="Picture 5" descr="D:\PeterC\Desktop\MH9000187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653136"/>
            <a:ext cx="1728390" cy="172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2" name="Picture 6" descr="D:\PeterC\Desktop\MH90035213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76872"/>
            <a:ext cx="1444972" cy="144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3" name="Picture 7" descr="D:\PeterC\Desktop\MH90005364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941168"/>
            <a:ext cx="1569913" cy="1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3074" name="Picture 2" descr="D:\PeterC\Desktop\MH90042827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513424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3075" name="Picture 3" descr="D:\PeterC\Desktop\MH900091555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06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278092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 smtClean="0">
                <a:solidFill>
                  <a:schemeClr val="bg1"/>
                </a:solidFill>
              </a:rPr>
              <a:t>소</a:t>
            </a:r>
            <a:r>
              <a:rPr lang="ko-KR" altLang="en-US" sz="3600" b="1" dirty="0">
                <a:solidFill>
                  <a:schemeClr val="bg1"/>
                </a:solidFill>
              </a:rPr>
              <a:t>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198497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WPF</a:t>
            </a:r>
          </a:p>
          <a:p>
            <a:pPr lvl="1" algn="ctr"/>
            <a:r>
              <a:rPr lang="en-US" altLang="ko-KR" sz="3600" dirty="0" smtClean="0">
                <a:solidFill>
                  <a:prstClr val="white"/>
                </a:solidFill>
              </a:rPr>
              <a:t>(Window Presentation </a:t>
            </a:r>
            <a:r>
              <a:rPr lang="en-US" altLang="ko-KR" sz="3600" dirty="0" smtClean="0">
                <a:solidFill>
                  <a:prstClr val="white"/>
                </a:solidFill>
              </a:rPr>
              <a:t>Foundation</a:t>
            </a:r>
            <a:r>
              <a:rPr lang="en-US" altLang="ko-KR" sz="3600" dirty="0" smtClean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0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198497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WPF &gt; WPF/E </a:t>
            </a:r>
            <a:r>
              <a:rPr lang="en-US" altLang="ko-KR" sz="3600" b="1" dirty="0" smtClean="0">
                <a:solidFill>
                  <a:prstClr val="white"/>
                </a:solidFill>
                <a:sym typeface="Wingdings" pitchFamily="2" charset="2"/>
              </a:rPr>
              <a:t> Silverlight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9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198497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  <a:sym typeface="Wingdings" pitchFamily="2" charset="2"/>
              </a:rPr>
              <a:t>Silverlight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9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Silverlight 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장점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5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Expression Blend</a:t>
            </a:r>
          </a:p>
        </p:txBody>
      </p:sp>
    </p:spTree>
    <p:extLst>
      <p:ext uri="{BB962C8B-B14F-4D97-AF65-F5344CB8AC3E}">
        <p14:creationId xmlns:p14="http://schemas.microsoft.com/office/powerpoint/2010/main" val="14544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Expression Blend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Expression Studio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3124924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Expression Web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Expression Blend + Sketch Flow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Expression Design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Expression Encoder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03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>
                <a:solidFill>
                  <a:prstClr val="white"/>
                </a:solidFill>
              </a:rPr>
              <a:t>Expression Blend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협업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!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3124924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디자이</a:t>
            </a:r>
            <a:r>
              <a:rPr lang="ko-KR" altLang="en-US" sz="2000" dirty="0">
                <a:solidFill>
                  <a:prstClr val="white"/>
                </a:solidFill>
              </a:rPr>
              <a:t>너</a:t>
            </a:r>
            <a:r>
              <a:rPr lang="en-US" altLang="ko-KR" sz="2000" dirty="0" smtClean="0">
                <a:solidFill>
                  <a:prstClr val="white"/>
                </a:solidFill>
              </a:rPr>
              <a:t> : Expression Studio (Blend, Design)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기획자 </a:t>
            </a:r>
            <a:r>
              <a:rPr lang="en-US" altLang="ko-KR" sz="2000" dirty="0" smtClean="0">
                <a:solidFill>
                  <a:prstClr val="white"/>
                </a:solidFill>
              </a:rPr>
              <a:t>: Expression Blend Sketch Flow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prstClr val="white"/>
                </a:solidFill>
              </a:rPr>
              <a:t>개발자 </a:t>
            </a:r>
            <a:r>
              <a:rPr lang="en-US" altLang="ko-KR" sz="2000" dirty="0" smtClean="0">
                <a:solidFill>
                  <a:prstClr val="white"/>
                </a:solidFill>
              </a:rPr>
              <a:t>: Visual Studio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15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>
                <a:solidFill>
                  <a:prstClr val="white"/>
                </a:solidFill>
              </a:rPr>
              <a:t>Expression Blend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Preview</a:t>
            </a:r>
          </a:p>
        </p:txBody>
      </p:sp>
    </p:spTree>
    <p:extLst>
      <p:ext uri="{BB962C8B-B14F-4D97-AF65-F5344CB8AC3E}">
        <p14:creationId xmlns:p14="http://schemas.microsoft.com/office/powerpoint/2010/main" val="40513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2390071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Blend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를 다루기 위한 기초지식과 준비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6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>
                <a:solidFill>
                  <a:prstClr val="white"/>
                </a:solidFill>
              </a:rPr>
              <a:t>Blend</a:t>
            </a:r>
            <a:r>
              <a:rPr lang="ko-KR" altLang="en-US" dirty="0">
                <a:solidFill>
                  <a:prstClr val="white"/>
                </a:solidFill>
              </a:rPr>
              <a:t>를 다루기 위한 기초 지식과 준비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설치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준비물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3124924"/>
            <a:ext cx="70567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Expression Blend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.net</a:t>
            </a:r>
            <a:r>
              <a:rPr lang="en-US" altLang="ko-KR" sz="2000" dirty="0" smtClean="0">
                <a:solidFill>
                  <a:prstClr val="white"/>
                </a:solidFill>
              </a:rPr>
              <a:t> framework 3.5 Sp1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Silverlight Runtime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smtClean="0">
                <a:solidFill>
                  <a:prstClr val="white"/>
                </a:solidFill>
              </a:rPr>
              <a:t>Visual Studio Express C#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ko-KR" sz="2000" dirty="0" err="1" smtClean="0">
                <a:solidFill>
                  <a:prstClr val="white"/>
                </a:solidFill>
              </a:rPr>
              <a:t>Siverlight</a:t>
            </a:r>
            <a:r>
              <a:rPr lang="en-US" altLang="ko-KR" sz="2000" dirty="0" smtClean="0">
                <a:solidFill>
                  <a:prstClr val="white"/>
                </a:solidFill>
              </a:rPr>
              <a:t> Toolkit 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59632" y="4531965"/>
            <a:ext cx="38884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85293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sz="3200" b="1" dirty="0" smtClean="0">
                <a:solidFill>
                  <a:schemeClr val="bg1"/>
                </a:solidFill>
              </a:rPr>
              <a:t>Silverlight</a:t>
            </a:r>
            <a:r>
              <a:rPr lang="en-US" altLang="ko-KR" sz="3200" b="1" dirty="0">
                <a:solidFill>
                  <a:schemeClr val="bg1"/>
                </a:solidFill>
              </a:rPr>
              <a:t>, </a:t>
            </a:r>
            <a:r>
              <a:rPr lang="en-US" altLang="ko-KR" sz="3600" b="1" dirty="0">
                <a:solidFill>
                  <a:schemeClr val="bg1"/>
                </a:solidFill>
              </a:rPr>
              <a:t>WPF</a:t>
            </a:r>
            <a:r>
              <a:rPr lang="en-US" altLang="ko-KR" sz="3200" b="1" dirty="0">
                <a:solidFill>
                  <a:schemeClr val="bg1"/>
                </a:solidFill>
              </a:rPr>
              <a:t>, RIA, UX.... ?</a:t>
            </a:r>
            <a:endParaRPr lang="ko-KR" altLang="ko-K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7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>
                <a:solidFill>
                  <a:prstClr val="white"/>
                </a:solidFill>
              </a:rPr>
              <a:t>Blend</a:t>
            </a:r>
            <a:r>
              <a:rPr lang="ko-KR" altLang="en-US" dirty="0">
                <a:solidFill>
                  <a:prstClr val="white"/>
                </a:solidFill>
              </a:rPr>
              <a:t>를 다루기 위한 기초 지식과 준비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솔루션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? </a:t>
            </a:r>
            <a:r>
              <a:rPr lang="ko-KR" altLang="en-US" sz="3600" b="1" dirty="0" smtClean="0">
                <a:solidFill>
                  <a:prstClr val="white"/>
                </a:solidFill>
              </a:rPr>
              <a:t>프로젝트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214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>
                <a:solidFill>
                  <a:prstClr val="white"/>
                </a:solidFill>
              </a:rPr>
              <a:t>Blend</a:t>
            </a:r>
            <a:r>
              <a:rPr lang="ko-KR" altLang="en-US" dirty="0">
                <a:solidFill>
                  <a:prstClr val="white"/>
                </a:solidFill>
              </a:rPr>
              <a:t>를 다루기 위한 기초 지식과 준비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XAML? .</a:t>
            </a:r>
            <a:r>
              <a:rPr lang="en-US" altLang="ko-KR" sz="3600" b="1" dirty="0" err="1" smtClean="0">
                <a:solidFill>
                  <a:prstClr val="white"/>
                </a:solidFill>
              </a:rPr>
              <a:t>cs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4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>
                <a:solidFill>
                  <a:prstClr val="white"/>
                </a:solidFill>
              </a:rPr>
              <a:t>Blend</a:t>
            </a:r>
            <a:r>
              <a:rPr lang="ko-KR" altLang="en-US" dirty="0">
                <a:solidFill>
                  <a:prstClr val="white"/>
                </a:solidFill>
              </a:rPr>
              <a:t>를 다루기 위한 기초 지식과 준비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TFS ?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0834" y="3244334"/>
            <a:ext cx="3362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roamingz.tistory.com/14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082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2390071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참고</a:t>
            </a:r>
            <a:r>
              <a:rPr lang="en-US" altLang="ko-KR" sz="3600" b="1" dirty="0" smtClean="0">
                <a:solidFill>
                  <a:prstClr val="white"/>
                </a:solidFill>
              </a:rPr>
              <a:t>URL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3250168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MSDN </a:t>
            </a:r>
            <a:r>
              <a:rPr lang="ko-KR" altLang="en-US" dirty="0" smtClean="0">
                <a:solidFill>
                  <a:schemeClr val="bg1"/>
                </a:solidFill>
              </a:rPr>
              <a:t>라이브러리 </a:t>
            </a:r>
            <a:r>
              <a:rPr lang="en-US" altLang="ko-KR" dirty="0" smtClean="0">
                <a:solidFill>
                  <a:schemeClr val="bg1"/>
                </a:solidFill>
              </a:rPr>
              <a:t>: </a:t>
            </a:r>
          </a:p>
          <a:p>
            <a:r>
              <a:rPr lang="en-US" altLang="ko-KR" dirty="0" smtClean="0">
                <a:solidFill>
                  <a:schemeClr val="bg1"/>
                </a:solidFill>
                <a:hlinkClick r:id="rId3"/>
              </a:rPr>
              <a:t>http</a:t>
            </a:r>
            <a:r>
              <a:rPr lang="en-US" altLang="ko-KR" dirty="0">
                <a:solidFill>
                  <a:schemeClr val="bg1"/>
                </a:solidFill>
                <a:hlinkClick r:id="rId3"/>
              </a:rPr>
              <a:t>://</a:t>
            </a:r>
            <a:r>
              <a:rPr lang="en-US" altLang="ko-KR" dirty="0" smtClean="0">
                <a:solidFill>
                  <a:schemeClr val="bg1"/>
                </a:solidFill>
                <a:hlinkClick r:id="rId3"/>
              </a:rPr>
              <a:t>msdn.microsoft.com/ko-kr/library/default.aspx</a:t>
            </a:r>
            <a:endParaRPr lang="en-US" altLang="ko-KR" dirty="0" smtClean="0">
              <a:solidFill>
                <a:schemeClr val="bg1"/>
              </a:solidFill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네이버 </a:t>
            </a:r>
            <a:r>
              <a:rPr lang="en-US" altLang="ko-KR" dirty="0" smtClean="0">
                <a:solidFill>
                  <a:schemeClr val="bg1"/>
                </a:solidFill>
              </a:rPr>
              <a:t>Expression Studio Café:</a:t>
            </a:r>
          </a:p>
          <a:p>
            <a:r>
              <a:rPr lang="en-US" altLang="ko-KR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ko-KR" dirty="0" smtClean="0">
                <a:solidFill>
                  <a:schemeClr val="bg1"/>
                </a:solidFill>
                <a:hlinkClick r:id="rId4"/>
              </a:rPr>
              <a:t>cafe.naver.com/expressionstudio.cafe</a:t>
            </a:r>
            <a:endParaRPr lang="en-US" altLang="ko-KR" dirty="0" smtClean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49250" y="228600"/>
            <a:ext cx="8413750" cy="97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Microsoft Q&amp;A 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포럼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</a:br>
            <a:r>
              <a:rPr lang="ko-KR" alt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강의 내용에 대한 궁금함을 강사와 </a:t>
            </a:r>
            <a:r>
              <a:rPr lang="en-US" altLang="ko-KR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MVP</a:t>
            </a:r>
            <a:r>
              <a:rPr lang="ko-KR" alt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가 직접 풀어드립니다</a:t>
            </a:r>
            <a:r>
              <a:rPr lang="en-US" altLang="ko-KR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.</a:t>
            </a:r>
            <a:endParaRPr lang="en-US" sz="18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52425" y="1597025"/>
            <a:ext cx="8410575" cy="4246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2800" b="1" dirty="0" smtClean="0"/>
              <a:t>개발자를 위한 </a:t>
            </a:r>
            <a:r>
              <a:rPr lang="en-US" altLang="ko-KR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MSDN </a:t>
            </a:r>
            <a:r>
              <a:rPr lang="ko-KR" alt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포럼</a:t>
            </a:r>
            <a:endParaRPr lang="en-US" altLang="ko-KR" sz="28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  <a:p>
            <a:pPr lvl="1">
              <a:defRPr/>
            </a:pP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       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검색엔진에서 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“MSDN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포럼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”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입력</a:t>
            </a:r>
            <a:endParaRPr lang="en-US" sz="2000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FF9933" mc:Ignorable=""/>
                </a:solidFill>
              </a:rPr>
              <a:t>http://social.msdn.microsoft.com/Forums/ko-kr/categories/</a:t>
            </a:r>
          </a:p>
          <a:p>
            <a:pPr marL="479425" lvl="1">
              <a:buFont typeface="Wingdings 2" pitchFamily="18" charset="2"/>
              <a:buNone/>
              <a:defRPr/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9933" mc:Ignorable=""/>
              </a:solidFill>
            </a:endParaRPr>
          </a:p>
          <a:p>
            <a:pPr>
              <a:defRPr/>
            </a:pPr>
            <a:r>
              <a:rPr lang="en-US" sz="2800" b="1" dirty="0" smtClean="0"/>
              <a:t>IT Pro </a:t>
            </a:r>
            <a:r>
              <a:rPr lang="ko-KR" altLang="en-US" sz="2800" b="1" dirty="0" smtClean="0"/>
              <a:t>를 위한 </a:t>
            </a:r>
            <a:r>
              <a:rPr lang="en-US" altLang="ko-KR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TechNet </a:t>
            </a:r>
            <a:r>
              <a:rPr lang="ko-KR" alt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포럼</a:t>
            </a:r>
            <a:endParaRPr lang="en-US" altLang="ko-KR" sz="28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  <a:p>
            <a:pPr lvl="1">
              <a:defRPr/>
            </a:pP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       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검색엔진에서 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“TechNet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포럼</a:t>
            </a:r>
            <a:r>
              <a:rPr lang="en-US" altLang="ko-KR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” </a:t>
            </a:r>
            <a:r>
              <a:rPr lang="ko-KR" altLang="en-US" sz="20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입력</a:t>
            </a:r>
            <a:endParaRPr lang="en-US" sz="2000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FF9933" mc:Ignorable=""/>
                </a:solidFill>
              </a:rPr>
              <a:t>http://social.technet.microsoft.com/Forums/ko-KR/categories</a:t>
            </a:r>
          </a:p>
          <a:p>
            <a:pPr marL="479425" lvl="1">
              <a:buFont typeface="Wingdings 2" pitchFamily="18" charset="2"/>
              <a:buNone/>
              <a:defRPr/>
            </a:pPr>
            <a:endParaRPr lang="en-US" sz="2400" dirty="0" smtClean="0">
              <a:solidFill>
                <a:srgbClr xmlns:mc="http://schemas.openxmlformats.org/markup-compatibility/2006" xmlns:a14="http://schemas.microsoft.com/office/drawing/2010/main" val="FF9933" mc:Ignorable=""/>
              </a:solidFill>
            </a:endParaRPr>
          </a:p>
          <a:p>
            <a:pPr>
              <a:defRPr/>
            </a:pPr>
            <a:r>
              <a:rPr lang="en-US" sz="2800" b="1" dirty="0" smtClean="0"/>
              <a:t>Consumer </a:t>
            </a:r>
            <a:r>
              <a:rPr lang="ko-KR" altLang="en-US" sz="2800" b="1" dirty="0" smtClean="0"/>
              <a:t>를 위한 </a:t>
            </a:r>
            <a:r>
              <a:rPr lang="en-US" altLang="ko-KR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MS Answers </a:t>
            </a:r>
            <a:r>
              <a:rPr lang="ko-KR" alt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포럼</a:t>
            </a:r>
            <a:endParaRPr lang="en-US" altLang="ko-KR" sz="2800" b="1" dirty="0" smtClean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  <a:p>
            <a:pPr lvl="1">
              <a:defRPr/>
            </a:pPr>
            <a:r>
              <a:rPr lang="en-US" sz="2000" dirty="0" smtClean="0">
                <a:solidFill>
                  <a:srgbClr xmlns:mc="http://schemas.openxmlformats.org/markup-compatibility/2006" xmlns:a14="http://schemas.microsoft.com/office/drawing/2010/main" val="FF9933" mc:Ignorable=""/>
                </a:solidFill>
              </a:rPr>
              <a:t>http://answers.microsoft.com</a:t>
            </a:r>
            <a:endParaRPr lang="en-US" sz="2000" dirty="0">
              <a:solidFill>
                <a:srgbClr xmlns:mc="http://schemas.openxmlformats.org/markup-compatibility/2006" xmlns:a14="http://schemas.microsoft.com/office/drawing/2010/main" val="FF9933" mc:Ignorable="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5238" y="2127250"/>
            <a:ext cx="638175" cy="285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54118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54118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fol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9632" y="3577431"/>
            <a:ext cx="638175" cy="285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54118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54118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fol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7125" y="5556250"/>
            <a:ext cx="1952625" cy="952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54118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54118"/>
                        <a:invGamma/>
                      </a:schemeClr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fol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57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6300AE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84482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</a:rPr>
              <a:t>감사합니다 </a:t>
            </a:r>
            <a:r>
              <a:rPr lang="en-US" altLang="ko-KR" sz="4000" dirty="0" smtClean="0">
                <a:solidFill>
                  <a:schemeClr val="bg1"/>
                </a:solidFill>
              </a:rPr>
              <a:t>:D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5301208"/>
            <a:ext cx="3949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Blog </a:t>
            </a:r>
            <a:r>
              <a:rPr lang="en-US" altLang="ko-KR" dirty="0" smtClean="0">
                <a:solidFill>
                  <a:schemeClr val="bg1"/>
                </a:solidFill>
              </a:rPr>
              <a:t>: http://romaingz.tistory.com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E-mail : hr.geas@gmail.com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me2day </a:t>
            </a:r>
            <a:r>
              <a:rPr lang="en-US" altLang="ko-KR" dirty="0">
                <a:solidFill>
                  <a:schemeClr val="bg1"/>
                </a:solidFill>
              </a:rPr>
              <a:t>: http://</a:t>
            </a:r>
            <a:r>
              <a:rPr lang="en-US" altLang="ko-KR" dirty="0" smtClean="0">
                <a:solidFill>
                  <a:schemeClr val="bg1"/>
                </a:solidFill>
              </a:rPr>
              <a:t>me2day.net/geas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twitter </a:t>
            </a:r>
            <a:r>
              <a:rPr lang="en-US" altLang="ko-KR" dirty="0">
                <a:solidFill>
                  <a:schemeClr val="bg1"/>
                </a:solidFill>
              </a:rPr>
              <a:t>: http://</a:t>
            </a:r>
            <a:r>
              <a:rPr lang="en-US" altLang="ko-KR" dirty="0" smtClean="0">
                <a:solidFill>
                  <a:schemeClr val="bg1"/>
                </a:solidFill>
              </a:rPr>
              <a:t>twitter.com/roamingz</a:t>
            </a:r>
          </a:p>
        </p:txBody>
      </p:sp>
    </p:spTree>
    <p:extLst>
      <p:ext uri="{BB962C8B-B14F-4D97-AF65-F5344CB8AC3E}">
        <p14:creationId xmlns:p14="http://schemas.microsoft.com/office/powerpoint/2010/main" val="368766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schemeClr val="bg1"/>
                </a:solidFill>
              </a:rPr>
              <a:t>Silverlight</a:t>
            </a:r>
            <a:r>
              <a:rPr lang="en-US" altLang="ko-KR" dirty="0">
                <a:solidFill>
                  <a:schemeClr val="bg1"/>
                </a:solidFill>
              </a:rPr>
              <a:t>, WPF, RIA, UX.... ?</a:t>
            </a:r>
            <a:endParaRPr lang="ko-KR" altLang="ko-KR" sz="3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47864" y="4579054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altLang="ko-KR" b="1" dirty="0">
                <a:solidFill>
                  <a:schemeClr val="bg1"/>
                </a:solidFill>
              </a:rPr>
              <a:t>IT</a:t>
            </a:r>
            <a:r>
              <a:rPr lang="ko-KR" altLang="ko-KR" b="1" dirty="0">
                <a:solidFill>
                  <a:schemeClr val="bg1"/>
                </a:solidFill>
              </a:rPr>
              <a:t>환경의 진화</a:t>
            </a:r>
            <a:endParaRPr lang="ko-KR" altLang="ko-K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9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198497"/>
            <a:ext cx="6192688" cy="1933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RIA </a:t>
            </a:r>
          </a:p>
          <a:p>
            <a:pPr lvl="1" algn="ctr"/>
            <a:r>
              <a:rPr lang="en-US" altLang="ko-KR" sz="3600" dirty="0" smtClean="0">
                <a:solidFill>
                  <a:prstClr val="white"/>
                </a:solidFill>
              </a:rPr>
              <a:t>(Rich Internet Application)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schemeClr val="bg1"/>
                </a:solidFill>
              </a:rPr>
              <a:t>Silverlight</a:t>
            </a:r>
            <a:r>
              <a:rPr lang="en-US" altLang="ko-KR" dirty="0">
                <a:solidFill>
                  <a:schemeClr val="bg1"/>
                </a:solidFill>
              </a:rPr>
              <a:t>, WPF, RIA, UX.... ?</a:t>
            </a:r>
            <a:endParaRPr lang="ko-KR" altLang="ko-KR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67608"/>
            <a:ext cx="6192688" cy="1040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altLang="ko-KR" sz="3600" b="1" dirty="0" smtClean="0">
                <a:solidFill>
                  <a:prstClr val="white"/>
                </a:solidFill>
              </a:rPr>
              <a:t>RIA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3047364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solidFill>
                  <a:prstClr val="white"/>
                </a:solidFill>
              </a:rPr>
              <a:t>RIA : </a:t>
            </a:r>
          </a:p>
          <a:p>
            <a:r>
              <a:rPr lang="ko-KR" altLang="ko-KR" dirty="0">
                <a:solidFill>
                  <a:schemeClr val="bg1"/>
                </a:solidFill>
              </a:rPr>
              <a:t>화려한 기능과 유려한 디자인 구현을</a:t>
            </a:r>
            <a:r>
              <a:rPr lang="en-US" altLang="ko-KR" dirty="0">
                <a:solidFill>
                  <a:schemeClr val="bg1"/>
                </a:solidFill>
              </a:rPr>
              <a:t> UI</a:t>
            </a:r>
            <a:r>
              <a:rPr lang="ko-KR" altLang="ko-KR" dirty="0">
                <a:solidFill>
                  <a:schemeClr val="bg1"/>
                </a:solidFill>
              </a:rPr>
              <a:t>로 표현하는</a:t>
            </a: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Rich</a:t>
            </a:r>
            <a:r>
              <a:rPr lang="ko-KR" altLang="ko-KR" dirty="0">
                <a:solidFill>
                  <a:schemeClr val="bg1"/>
                </a:solidFill>
              </a:rPr>
              <a:t>한 웹 클라이언트 기술에 대한 의미로 </a:t>
            </a:r>
          </a:p>
          <a:p>
            <a:endParaRPr lang="en-US" altLang="ko-KR" dirty="0">
              <a:solidFill>
                <a:prstClr val="white"/>
              </a:solidFill>
            </a:endParaRPr>
          </a:p>
          <a:p>
            <a:r>
              <a:rPr lang="ko-KR" altLang="ko-KR" dirty="0" smtClean="0">
                <a:solidFill>
                  <a:prstClr val="white"/>
                </a:solidFill>
              </a:rPr>
              <a:t>전통적인 </a:t>
            </a:r>
            <a:r>
              <a:rPr lang="ko-KR" altLang="ko-KR" dirty="0">
                <a:solidFill>
                  <a:prstClr val="white"/>
                </a:solidFill>
              </a:rPr>
              <a:t>데스크톱 어플리케이션의 기능과 특징을 구현한 웹 어플리케이션이고</a:t>
            </a:r>
            <a:r>
              <a:rPr lang="en-US" altLang="ko-KR" dirty="0">
                <a:solidFill>
                  <a:prstClr val="white"/>
                </a:solidFill>
              </a:rPr>
              <a:t>, </a:t>
            </a:r>
            <a:r>
              <a:rPr lang="ko-KR" altLang="ko-KR" dirty="0">
                <a:solidFill>
                  <a:prstClr val="white"/>
                </a:solidFill>
              </a:rPr>
              <a:t>복잡한 조작을 할 수 없었던 웹 브라우저 기반의 어플리케이션을 대체하기 위한 솔루션으로 사용되고 있는기술</a:t>
            </a:r>
            <a:r>
              <a:rPr lang="en-US" altLang="ko-KR" dirty="0" smtClean="0">
                <a:solidFill>
                  <a:prstClr val="white"/>
                </a:solidFill>
              </a:rPr>
              <a:t>.</a:t>
            </a:r>
          </a:p>
          <a:p>
            <a:endParaRPr lang="en-US" altLang="ko-KR" dirty="0" smtClean="0">
              <a:solidFill>
                <a:prstClr val="white"/>
              </a:solidFill>
            </a:endParaRPr>
          </a:p>
          <a:p>
            <a:pPr algn="r"/>
            <a:r>
              <a:rPr lang="en-US" altLang="ko-KR" dirty="0" smtClean="0">
                <a:solidFill>
                  <a:prstClr val="white"/>
                </a:solidFill>
              </a:rPr>
              <a:t> </a:t>
            </a:r>
            <a:r>
              <a:rPr lang="en-US" altLang="ko-KR" dirty="0">
                <a:solidFill>
                  <a:prstClr val="white"/>
                </a:solidFill>
              </a:rPr>
              <a:t>- </a:t>
            </a:r>
            <a:r>
              <a:rPr lang="ko-KR" altLang="ko-KR" dirty="0">
                <a:solidFill>
                  <a:prstClr val="white"/>
                </a:solidFill>
              </a:rPr>
              <a:t>위키디피아 백과사전</a:t>
            </a:r>
            <a:endParaRPr lang="en-US" altLang="ko-KR" sz="8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6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782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기술적인 비교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98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2C006D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980728"/>
            <a:ext cx="6192688" cy="782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기술적인 비교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98776" y="1988840"/>
            <a:ext cx="1224136" cy="93610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User</a:t>
            </a:r>
            <a:endParaRPr lang="ko-KR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3001963" y="3140968"/>
            <a:ext cx="2952328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응용프로그</a:t>
            </a:r>
            <a:r>
              <a:rPr lang="ko-KR" altLang="en-US"/>
              <a:t>램</a:t>
            </a:r>
          </a:p>
        </p:txBody>
      </p:sp>
      <p:sp>
        <p:nvSpPr>
          <p:cNvPr id="9" name="Rectangle 8"/>
          <p:cNvSpPr/>
          <p:nvPr/>
        </p:nvSpPr>
        <p:spPr>
          <a:xfrm>
            <a:off x="3004220" y="4085456"/>
            <a:ext cx="2952328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운영체제</a:t>
            </a:r>
            <a:endParaRPr lang="ko-KR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3004220" y="5085184"/>
            <a:ext cx="2952328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하드웨어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26721" y="602128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</a:rPr>
              <a:t>기존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8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6E0078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1166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>
                <a:solidFill>
                  <a:prstClr val="white"/>
                </a:solidFill>
              </a:rPr>
              <a:t>Silverlight</a:t>
            </a:r>
            <a:r>
              <a:rPr lang="en-US" altLang="ko-KR" dirty="0">
                <a:solidFill>
                  <a:prstClr val="white"/>
                </a:solidFill>
              </a:rPr>
              <a:t>, WPF, RIA, UX.... ?</a:t>
            </a:r>
            <a:endParaRPr lang="ko-KR" altLang="ko-KR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390071"/>
            <a:ext cx="6192688" cy="782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ko-KR" altLang="en-US" sz="3600" b="1" dirty="0" smtClean="0">
                <a:solidFill>
                  <a:prstClr val="white"/>
                </a:solidFill>
              </a:rPr>
              <a:t>회원가입폼</a:t>
            </a:r>
            <a:endParaRPr lang="en-US" altLang="ko-KR" sz="3600" b="1" dirty="0" smtClean="0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02057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09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7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8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테마">
  <a:themeElements>
    <a:clrScheme name="Graysca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8F8F8" mc:Ignorable=""/>
      </a:lt2>
      <a:accent1>
        <a:srgbClr xmlns:mc="http://schemas.openxmlformats.org/markup-compatibility/2006" xmlns:a14="http://schemas.microsoft.com/office/drawing/2010/main" val="DDDDDD" mc:Ignorable=""/>
      </a:accent1>
      <a:accent2>
        <a:srgbClr xmlns:mc="http://schemas.openxmlformats.org/markup-compatibility/2006" xmlns:a14="http://schemas.microsoft.com/office/drawing/2010/main" val="B2B2B2" mc:Ignorable=""/>
      </a:accent2>
      <a:accent3>
        <a:srgbClr xmlns:mc="http://schemas.openxmlformats.org/markup-compatibility/2006" xmlns:a14="http://schemas.microsoft.com/office/drawing/2010/main" val="969696" mc:Ignorable=""/>
      </a:accent3>
      <a:accent4>
        <a:srgbClr xmlns:mc="http://schemas.openxmlformats.org/markup-compatibility/2006" xmlns:a14="http://schemas.microsoft.com/office/drawing/2010/main" val="808080" mc:Ignorable=""/>
      </a:accent4>
      <a:accent5>
        <a:srgbClr xmlns:mc="http://schemas.openxmlformats.org/markup-compatibility/2006" xmlns:a14="http://schemas.microsoft.com/office/drawing/2010/main" val="5F5F5F" mc:Ignorable=""/>
      </a:accent5>
      <a:accent6>
        <a:srgbClr xmlns:mc="http://schemas.openxmlformats.org/markup-compatibility/2006" xmlns:a14="http://schemas.microsoft.com/office/drawing/2010/main" val="4D4D4D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Custom 1">
      <a:majorFont>
        <a:latin typeface="나눔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631</Words>
  <Application>Microsoft Office PowerPoint</Application>
  <PresentationFormat>On-screen Show (4:3)</PresentationFormat>
  <Paragraphs>171</Paragraphs>
  <Slides>35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19</vt:i4>
      </vt:variant>
      <vt:variant>
        <vt:lpstr>Slide Titles</vt:lpstr>
      </vt:variant>
      <vt:variant>
        <vt:i4>35</vt:i4>
      </vt:variant>
    </vt:vector>
  </HeadingPairs>
  <TitlesOfParts>
    <vt:vector size="54" baseType="lpstr">
      <vt:lpstr>Office 테마</vt:lpstr>
      <vt:lpstr>1_Office 테마</vt:lpstr>
      <vt:lpstr>2_Office 테마</vt:lpstr>
      <vt:lpstr>3_Office 테마</vt:lpstr>
      <vt:lpstr>4_Office 테마</vt:lpstr>
      <vt:lpstr>6_Office 테마</vt:lpstr>
      <vt:lpstr>7_Office 테마</vt:lpstr>
      <vt:lpstr>8_Office 테마</vt:lpstr>
      <vt:lpstr>9_Office 테마</vt:lpstr>
      <vt:lpstr>10_Office 테마</vt:lpstr>
      <vt:lpstr>5_Office 테마</vt:lpstr>
      <vt:lpstr>11_Office 테마</vt:lpstr>
      <vt:lpstr>12_Office 테마</vt:lpstr>
      <vt:lpstr>13_Office 테마</vt:lpstr>
      <vt:lpstr>14_Office 테마</vt:lpstr>
      <vt:lpstr>15_Office 테마</vt:lpstr>
      <vt:lpstr>16_Office 테마</vt:lpstr>
      <vt:lpstr>17_Office 테마</vt:lpstr>
      <vt:lpstr>18_Office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 Blend</dc:title>
  <dc:creator>PeterC</dc:creator>
  <cp:lastModifiedBy>PeterC</cp:lastModifiedBy>
  <cp:revision>31</cp:revision>
  <dcterms:created xsi:type="dcterms:W3CDTF">2009-11-13T07:52:53Z</dcterms:created>
  <dcterms:modified xsi:type="dcterms:W3CDTF">2009-11-25T05:29:52Z</dcterms:modified>
</cp:coreProperties>
</file>