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876" r:id="rId4"/>
    <p:sldMasterId id="2147483924" r:id="rId5"/>
    <p:sldMasterId id="2147483936" r:id="rId6"/>
    <p:sldMasterId id="2147483948" r:id="rId7"/>
    <p:sldMasterId id="2147483960" r:id="rId8"/>
  </p:sldMasterIdLst>
  <p:notesMasterIdLst>
    <p:notesMasterId r:id="rId27"/>
  </p:notesMasterIdLst>
  <p:sldIdLst>
    <p:sldId id="256" r:id="rId9"/>
    <p:sldId id="261" r:id="rId10"/>
    <p:sldId id="300" r:id="rId11"/>
    <p:sldId id="306" r:id="rId12"/>
    <p:sldId id="305" r:id="rId13"/>
    <p:sldId id="307" r:id="rId14"/>
    <p:sldId id="308" r:id="rId15"/>
    <p:sldId id="309" r:id="rId16"/>
    <p:sldId id="310" r:id="rId17"/>
    <p:sldId id="313" r:id="rId18"/>
    <p:sldId id="311" r:id="rId19"/>
    <p:sldId id="312" r:id="rId20"/>
    <p:sldId id="302" r:id="rId21"/>
    <p:sldId id="314" r:id="rId22"/>
    <p:sldId id="315" r:id="rId23"/>
    <p:sldId id="316" r:id="rId24"/>
    <p:sldId id="296" r:id="rId25"/>
    <p:sldId id="260" r:id="rId2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xmlns:mc="http://schemas.openxmlformats.org/markup-compatibility/2006" xmlns:a14="http://schemas.microsoft.com/office/drawing/2010/main" val="2C006D" mc:Ignorable=""/>
    <a:srgbClr xmlns:mc="http://schemas.openxmlformats.org/markup-compatibility/2006" xmlns:a14="http://schemas.microsoft.com/office/drawing/2010/main" val="6666FF" mc:Ignorable=""/>
    <a:srgbClr xmlns:mc="http://schemas.openxmlformats.org/markup-compatibility/2006" xmlns:a14="http://schemas.microsoft.com/office/drawing/2010/main" val="6E0078" mc:Ignorable=""/>
    <a:srgbClr xmlns:mc="http://schemas.openxmlformats.org/markup-compatibility/2006" xmlns:a14="http://schemas.microsoft.com/office/drawing/2010/main" val="302884" mc:Ignorable=""/>
    <a:srgbClr xmlns:mc="http://schemas.openxmlformats.org/markup-compatibility/2006" xmlns:a14="http://schemas.microsoft.com/office/drawing/2010/main" val="6300AE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48" autoAdjust="0"/>
    <p:restoredTop sz="90547" autoAdjust="0"/>
  </p:normalViewPr>
  <p:slideViewPr>
    <p:cSldViewPr>
      <p:cViewPr>
        <p:scale>
          <a:sx n="100" d="100"/>
          <a:sy n="100" d="100"/>
        </p:scale>
        <p:origin x="-33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5F729-8FEA-4E07-85EE-713D382FBC72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D2689-B332-450A-AC24-F6546B3F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2041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2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11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12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13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14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15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16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17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3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4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5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6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7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8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9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10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000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32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632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659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852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809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5243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0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0112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7556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7641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0066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6627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3579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668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5658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5892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857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8782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9969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8212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0486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5284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3906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5731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520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226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29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9446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6585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8709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9053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772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30682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4934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07058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3727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7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90797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25469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63419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07745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20500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78163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4986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64897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08323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87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01038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82822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29398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2002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4864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21019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72744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46536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5316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75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56134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53604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3404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13863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7175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3697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08413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54683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51748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267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74564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31658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31753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89641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14898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49741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02213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71534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34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B772-2658-4D2F-BD05-AC77C1025F07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CDA00-F7DB-4695-917A-873BE20F03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100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0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122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65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189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66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75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afe.naver.com/expressionstudio/394" TargetMode="External"/><Relationship Id="rId7" Type="http://schemas.openxmlformats.org/officeDocument/2006/relationships/hyperlink" Target="http://cafe.naver.com/expressionstudio/426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afe.naver.com/expressionstudio/404" TargetMode="External"/><Relationship Id="rId5" Type="http://schemas.openxmlformats.org/officeDocument/2006/relationships/hyperlink" Target="http://cafe.naver.com/expressionstudio/401" TargetMode="External"/><Relationship Id="rId4" Type="http://schemas.openxmlformats.org/officeDocument/2006/relationships/hyperlink" Target="http://cafe.naver.com/expressionstudio/398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67744" y="2636912"/>
            <a:ext cx="4464496" cy="36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135410" y="1875330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 err="1" smtClean="0">
                <a:solidFill>
                  <a:prstClr val="white"/>
                </a:solidFill>
              </a:rPr>
              <a:t>ScrollViewer</a:t>
            </a:r>
            <a:endParaRPr lang="en-US" altLang="ko-KR" sz="3600" b="1" dirty="0" smtClean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 smtClean="0">
                <a:solidFill>
                  <a:prstClr val="white"/>
                </a:solidFill>
              </a:rPr>
              <a:t>Layout Panel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39566" y="3140968"/>
            <a:ext cx="4032448" cy="28803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grid</a:t>
            </a:r>
            <a:endParaRPr lang="ko-KR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699792" y="3284984"/>
            <a:ext cx="3240360" cy="25922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Content Presenter</a:t>
            </a:r>
            <a:endParaRPr lang="ko-KR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6084168" y="3284984"/>
            <a:ext cx="360040" cy="25922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6804248" y="3296999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Scroll Bar</a:t>
            </a:r>
            <a:endParaRPr lang="ko-KR" alt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>
            <a:stCxn id="9" idx="1"/>
          </p:cNvCxnSpPr>
          <p:nvPr/>
        </p:nvCxnSpPr>
        <p:spPr>
          <a:xfrm flipH="1">
            <a:off x="6264188" y="3481665"/>
            <a:ext cx="54006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94942" y="3211011"/>
            <a:ext cx="772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Grid</a:t>
            </a:r>
            <a:endParaRPr lang="ko-KR" altLang="en-US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051720" y="3395677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83682" y="2673231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Border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440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5410" y="2198496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prstClr val="white"/>
                </a:solidFill>
              </a:rPr>
              <a:t>Border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 smtClean="0">
                <a:solidFill>
                  <a:prstClr val="white"/>
                </a:solidFill>
              </a:rPr>
              <a:t>Layout Panel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7624" y="3124924"/>
            <a:ext cx="70567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altLang="ko-KR" sz="2000" dirty="0" err="1" smtClean="0">
                <a:solidFill>
                  <a:prstClr val="white"/>
                </a:solidFill>
              </a:rPr>
              <a:t>BorderBrush</a:t>
            </a:r>
            <a:endParaRPr lang="en-US" altLang="ko-KR" sz="2000" dirty="0" smtClean="0">
              <a:solidFill>
                <a:prstClr val="white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altLang="ko-KR" sz="2000" dirty="0" smtClean="0">
                <a:solidFill>
                  <a:prstClr val="white"/>
                </a:solidFill>
              </a:rPr>
              <a:t>Radius</a:t>
            </a:r>
          </a:p>
          <a:p>
            <a:pPr marL="342900" indent="-342900">
              <a:buFontTx/>
              <a:buChar char="-"/>
            </a:pPr>
            <a:r>
              <a:rPr lang="en-US" altLang="ko-KR" sz="2000" dirty="0" smtClean="0">
                <a:solidFill>
                  <a:prstClr val="white"/>
                </a:solidFill>
              </a:rPr>
              <a:t>Padding</a:t>
            </a:r>
          </a:p>
          <a:p>
            <a:pPr marL="342900" indent="-342900">
              <a:buFontTx/>
              <a:buChar char="-"/>
            </a:pPr>
            <a:r>
              <a:rPr lang="ko-KR" altLang="en-US" sz="2000" dirty="0" smtClean="0">
                <a:solidFill>
                  <a:prstClr val="white"/>
                </a:solidFill>
              </a:rPr>
              <a:t>자식객체 하나</a:t>
            </a:r>
            <a:endParaRPr lang="en-US" altLang="ko-KR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95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5410" y="2198496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prstClr val="white"/>
                </a:solidFill>
              </a:rPr>
              <a:t>Layout Panel 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 smtClean="0">
                <a:solidFill>
                  <a:prstClr val="white"/>
                </a:solidFill>
              </a:rPr>
              <a:t>Layout Panel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7624" y="3124924"/>
            <a:ext cx="70567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altLang="ko-KR" sz="2000" dirty="0" err="1" smtClean="0">
                <a:solidFill>
                  <a:prstClr val="white"/>
                </a:solidFill>
              </a:rPr>
              <a:t>WrapPanel</a:t>
            </a:r>
            <a:r>
              <a:rPr lang="en-US" altLang="ko-KR" sz="2000" dirty="0">
                <a:solidFill>
                  <a:prstClr val="white"/>
                </a:solidFill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</a:rPr>
              <a:t>– </a:t>
            </a:r>
            <a:r>
              <a:rPr lang="ko-KR" altLang="en-US" sz="2000" dirty="0" smtClean="0">
                <a:solidFill>
                  <a:prstClr val="white"/>
                </a:solidFill>
              </a:rPr>
              <a:t>자식객체 자동정렬</a:t>
            </a:r>
            <a:r>
              <a:rPr lang="en-US" altLang="ko-KR" sz="2000" dirty="0" smtClean="0">
                <a:solidFill>
                  <a:prstClr val="white"/>
                </a:solidFill>
              </a:rPr>
              <a:t>, </a:t>
            </a:r>
            <a:r>
              <a:rPr lang="ko-KR" altLang="en-US" sz="2000" dirty="0" smtClean="0">
                <a:solidFill>
                  <a:prstClr val="white"/>
                </a:solidFill>
              </a:rPr>
              <a:t>너비높이조절</a:t>
            </a:r>
            <a:r>
              <a:rPr lang="en-US" altLang="ko-KR" sz="2000" dirty="0" smtClean="0">
                <a:solidFill>
                  <a:prstClr val="white"/>
                </a:solidFill>
              </a:rPr>
              <a:t> </a:t>
            </a:r>
          </a:p>
          <a:p>
            <a:pPr marL="342900" indent="-342900">
              <a:buFontTx/>
              <a:buChar char="-"/>
            </a:pPr>
            <a:r>
              <a:rPr lang="en-US" altLang="ko-KR" sz="2000" dirty="0" err="1" smtClean="0">
                <a:solidFill>
                  <a:prstClr val="white"/>
                </a:solidFill>
              </a:rPr>
              <a:t>DockPanel</a:t>
            </a:r>
            <a:r>
              <a:rPr lang="en-US" altLang="ko-KR" sz="2000" dirty="0" smtClean="0">
                <a:solidFill>
                  <a:prstClr val="white"/>
                </a:solidFill>
              </a:rPr>
              <a:t> – </a:t>
            </a:r>
            <a:r>
              <a:rPr lang="ko-KR" altLang="en-US" sz="2000" dirty="0" smtClean="0">
                <a:solidFill>
                  <a:prstClr val="white"/>
                </a:solidFill>
              </a:rPr>
              <a:t>자식객체들이 </a:t>
            </a:r>
            <a:r>
              <a:rPr lang="en-US" altLang="ko-KR" sz="2000" dirty="0" smtClean="0">
                <a:solidFill>
                  <a:prstClr val="white"/>
                </a:solidFill>
              </a:rPr>
              <a:t>Docking</a:t>
            </a:r>
          </a:p>
          <a:p>
            <a:pPr marL="342900" indent="-342900">
              <a:buFontTx/>
              <a:buChar char="-"/>
            </a:pPr>
            <a:r>
              <a:rPr lang="en-US" altLang="ko-KR" sz="2000" dirty="0" err="1" smtClean="0">
                <a:solidFill>
                  <a:prstClr val="white"/>
                </a:solidFill>
              </a:rPr>
              <a:t>UniformGrid</a:t>
            </a:r>
            <a:r>
              <a:rPr lang="en-US" altLang="ko-KR" sz="2000" dirty="0" smtClean="0">
                <a:solidFill>
                  <a:prstClr val="white"/>
                </a:solidFill>
              </a:rPr>
              <a:t> – </a:t>
            </a:r>
            <a:r>
              <a:rPr lang="ko-KR" altLang="en-US" sz="2000" dirty="0" smtClean="0">
                <a:solidFill>
                  <a:prstClr val="white"/>
                </a:solidFill>
              </a:rPr>
              <a:t>자식객체 자동정렬</a:t>
            </a:r>
            <a:r>
              <a:rPr lang="en-US" altLang="ko-KR" sz="2000" dirty="0" smtClean="0">
                <a:solidFill>
                  <a:prstClr val="white"/>
                </a:solidFill>
              </a:rPr>
              <a:t>, </a:t>
            </a:r>
            <a:r>
              <a:rPr lang="ko-KR" altLang="en-US" sz="2000" dirty="0" smtClean="0">
                <a:solidFill>
                  <a:prstClr val="white"/>
                </a:solidFill>
              </a:rPr>
              <a:t>행열수 지정</a:t>
            </a:r>
            <a:endParaRPr lang="en-US" altLang="ko-KR" sz="2000" dirty="0" smtClean="0">
              <a:solidFill>
                <a:prstClr val="white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altLang="ko-KR" sz="2000" dirty="0" err="1" smtClean="0">
                <a:solidFill>
                  <a:prstClr val="white"/>
                </a:solidFill>
              </a:rPr>
              <a:t>Viewbox</a:t>
            </a:r>
            <a:r>
              <a:rPr lang="en-US" altLang="ko-KR" sz="2000" dirty="0" smtClean="0">
                <a:solidFill>
                  <a:prstClr val="white"/>
                </a:solidFill>
              </a:rPr>
              <a:t> – </a:t>
            </a:r>
            <a:r>
              <a:rPr lang="ko-KR" altLang="en-US" sz="2000" dirty="0" smtClean="0">
                <a:solidFill>
                  <a:prstClr val="white"/>
                </a:solidFill>
              </a:rPr>
              <a:t>자식객체 하나</a:t>
            </a:r>
            <a:r>
              <a:rPr lang="en-US" altLang="ko-KR" sz="2000" dirty="0" smtClean="0">
                <a:solidFill>
                  <a:prstClr val="white"/>
                </a:solidFill>
              </a:rPr>
              <a:t>, </a:t>
            </a:r>
            <a:r>
              <a:rPr lang="en-US" altLang="ko-KR" sz="2000" dirty="0" err="1" smtClean="0">
                <a:solidFill>
                  <a:prstClr val="white"/>
                </a:solidFill>
              </a:rPr>
              <a:t>Viewbox</a:t>
            </a:r>
            <a:r>
              <a:rPr lang="ko-KR" altLang="en-US" sz="2000" dirty="0" smtClean="0">
                <a:solidFill>
                  <a:prstClr val="white"/>
                </a:solidFill>
              </a:rPr>
              <a:t>만큼 자식객체 조절</a:t>
            </a:r>
            <a:endParaRPr lang="en-US" altLang="ko-KR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95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5410" y="2198496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 err="1" smtClean="0">
                <a:solidFill>
                  <a:prstClr val="white"/>
                </a:solidFill>
              </a:rPr>
              <a:t>UserControl</a:t>
            </a:r>
            <a:r>
              <a:rPr lang="ko-KR" altLang="en-US" sz="3600" b="1" dirty="0" smtClean="0">
                <a:solidFill>
                  <a:prstClr val="white"/>
                </a:solidFill>
              </a:rPr>
              <a:t>과 </a:t>
            </a:r>
            <a:r>
              <a:rPr lang="en-US" altLang="ko-KR" sz="3600" b="1" dirty="0" smtClean="0">
                <a:solidFill>
                  <a:prstClr val="white"/>
                </a:solidFill>
              </a:rPr>
              <a:t>Control</a:t>
            </a:r>
          </a:p>
        </p:txBody>
      </p:sp>
    </p:spTree>
    <p:extLst>
      <p:ext uri="{BB962C8B-B14F-4D97-AF65-F5344CB8AC3E}">
        <p14:creationId xmlns:p14="http://schemas.microsoft.com/office/powerpoint/2010/main" val="1457660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5410" y="260648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드디어</a:t>
            </a:r>
            <a:r>
              <a:rPr lang="en-US" altLang="ko-KR" sz="36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! </a:t>
            </a:r>
            <a:r>
              <a:rPr lang="ko-KR" altLang="en-US" sz="3600" b="1" dirty="0" smtClean="0">
                <a:solidFill>
                  <a:prstClr val="white"/>
                </a:solidFill>
              </a:rPr>
              <a:t>실습</a:t>
            </a:r>
            <a:r>
              <a:rPr lang="en-US" altLang="ko-KR" sz="3600" b="1" dirty="0" smtClean="0">
                <a:solidFill>
                  <a:prstClr val="white"/>
                </a:solidFill>
              </a:rPr>
              <a:t>!</a:t>
            </a:r>
          </a:p>
        </p:txBody>
      </p:sp>
      <p:pic>
        <p:nvPicPr>
          <p:cNvPr id="1026" name="Picture 2" descr="D:\PeterC\Desktop\nate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9877" y="1196752"/>
            <a:ext cx="3171825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47478" y="5548064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</a:rPr>
              <a:t>레이아웃 따라 만들어보기</a:t>
            </a:r>
            <a:r>
              <a:rPr lang="en-US" altLang="ko-KR" sz="2400" dirty="0" smtClean="0">
                <a:solidFill>
                  <a:schemeClr val="bg1"/>
                </a:solidFill>
              </a:rPr>
              <a:t>!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64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5410" y="260648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드디어</a:t>
            </a:r>
            <a:r>
              <a:rPr lang="en-US" altLang="ko-KR" sz="36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! </a:t>
            </a:r>
            <a:r>
              <a:rPr lang="ko-KR" altLang="en-US" sz="3600" b="1" dirty="0" smtClean="0">
                <a:solidFill>
                  <a:prstClr val="white"/>
                </a:solidFill>
              </a:rPr>
              <a:t>실습</a:t>
            </a:r>
            <a:r>
              <a:rPr lang="en-US" altLang="ko-KR" sz="3600" b="1" dirty="0" smtClean="0">
                <a:solidFill>
                  <a:prstClr val="white"/>
                </a:solidFill>
              </a:rPr>
              <a:t>!</a:t>
            </a:r>
          </a:p>
        </p:txBody>
      </p:sp>
      <p:pic>
        <p:nvPicPr>
          <p:cNvPr id="1026" name="Picture 2" descr="D:\PeterC\Desktop\nate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9877" y="1196752"/>
            <a:ext cx="3171825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47478" y="5548064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solidFill>
                  <a:prstClr val="white"/>
                </a:solidFill>
              </a:rPr>
              <a:t>레이아웃 따라 만들어보기</a:t>
            </a:r>
            <a:r>
              <a:rPr lang="en-US" altLang="ko-KR" sz="2400" dirty="0" smtClean="0">
                <a:solidFill>
                  <a:prstClr val="white"/>
                </a:solidFill>
              </a:rPr>
              <a:t>!</a:t>
            </a:r>
            <a:endParaRPr lang="ko-KR" altLang="en-US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45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5410" y="2198496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dirty="0" smtClean="0">
                <a:solidFill>
                  <a:prstClr val="white"/>
                </a:solidFill>
              </a:rPr>
              <a:t>참고 </a:t>
            </a:r>
            <a:r>
              <a:rPr lang="en-US" altLang="ko-KR" sz="3600" b="1" dirty="0" smtClean="0">
                <a:solidFill>
                  <a:prstClr val="white"/>
                </a:solidFill>
              </a:rPr>
              <a:t>URL</a:t>
            </a:r>
            <a:endParaRPr lang="en-US" altLang="ko-KR" sz="3600" b="1" dirty="0" smtClean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7624" y="3124924"/>
            <a:ext cx="70567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altLang="ko-KR" sz="2000" dirty="0">
                <a:solidFill>
                  <a:prstClr val="white"/>
                </a:solidFill>
                <a:hlinkClick r:id="rId3"/>
              </a:rPr>
              <a:t>http://</a:t>
            </a:r>
            <a:r>
              <a:rPr lang="en-US" altLang="ko-KR" sz="2000" dirty="0" smtClean="0">
                <a:solidFill>
                  <a:prstClr val="white"/>
                </a:solidFill>
                <a:hlinkClick r:id="rId3"/>
              </a:rPr>
              <a:t>cafe.naver.com/expressionstudio/394</a:t>
            </a:r>
            <a:endParaRPr lang="en-US" altLang="ko-KR" sz="2000" dirty="0" smtClean="0">
              <a:solidFill>
                <a:prstClr val="white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altLang="ko-KR" sz="2000" dirty="0">
                <a:solidFill>
                  <a:prstClr val="white"/>
                </a:solidFill>
                <a:hlinkClick r:id="rId4"/>
              </a:rPr>
              <a:t>http://</a:t>
            </a:r>
            <a:r>
              <a:rPr lang="en-US" altLang="ko-KR" sz="2000" dirty="0" smtClean="0">
                <a:solidFill>
                  <a:prstClr val="white"/>
                </a:solidFill>
                <a:hlinkClick r:id="rId4"/>
              </a:rPr>
              <a:t>cafe.naver.com/expressionstudio/398</a:t>
            </a:r>
            <a:endParaRPr lang="en-US" altLang="ko-KR" sz="2000" dirty="0" smtClean="0">
              <a:solidFill>
                <a:prstClr val="white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altLang="ko-KR" sz="2000" dirty="0">
                <a:solidFill>
                  <a:prstClr val="white"/>
                </a:solidFill>
                <a:hlinkClick r:id="rId5"/>
              </a:rPr>
              <a:t>http://</a:t>
            </a:r>
            <a:r>
              <a:rPr lang="en-US" altLang="ko-KR" sz="2000" dirty="0" smtClean="0">
                <a:solidFill>
                  <a:prstClr val="white"/>
                </a:solidFill>
                <a:hlinkClick r:id="rId5"/>
              </a:rPr>
              <a:t>cafe.naver.com/expressionstudio/401</a:t>
            </a:r>
            <a:endParaRPr lang="en-US" altLang="ko-KR" sz="2000" dirty="0" smtClean="0">
              <a:solidFill>
                <a:prstClr val="white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altLang="ko-KR" sz="2000" dirty="0">
                <a:solidFill>
                  <a:prstClr val="white"/>
                </a:solidFill>
                <a:hlinkClick r:id="rId6"/>
              </a:rPr>
              <a:t>http://</a:t>
            </a:r>
            <a:r>
              <a:rPr lang="en-US" altLang="ko-KR" sz="2000" dirty="0" smtClean="0">
                <a:solidFill>
                  <a:prstClr val="white"/>
                </a:solidFill>
                <a:hlinkClick r:id="rId6"/>
              </a:rPr>
              <a:t>cafe.naver.com/expressionstudio/404</a:t>
            </a:r>
            <a:endParaRPr lang="en-US" altLang="ko-KR" sz="2000" dirty="0" smtClean="0">
              <a:solidFill>
                <a:prstClr val="white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altLang="ko-KR" sz="2000" dirty="0">
                <a:solidFill>
                  <a:prstClr val="white"/>
                </a:solidFill>
                <a:hlinkClick r:id="rId7"/>
              </a:rPr>
              <a:t>http://</a:t>
            </a:r>
            <a:r>
              <a:rPr lang="en-US" altLang="ko-KR" sz="2000" dirty="0" smtClean="0">
                <a:solidFill>
                  <a:prstClr val="white"/>
                </a:solidFill>
                <a:hlinkClick r:id="rId7"/>
              </a:rPr>
              <a:t>cafe.naver.com/expressionstudio/426</a:t>
            </a:r>
            <a:endParaRPr lang="en-US" altLang="ko-KR" sz="2000" dirty="0" smtClean="0">
              <a:solidFill>
                <a:prstClr val="white"/>
              </a:solidFill>
            </a:endParaRPr>
          </a:p>
          <a:p>
            <a:pPr marL="342900" indent="-342900">
              <a:buFontTx/>
              <a:buChar char="-"/>
            </a:pPr>
            <a:endParaRPr lang="en-US" altLang="ko-KR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99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349250" y="228600"/>
            <a:ext cx="8413750" cy="979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Microsoft Q&amp;A </a:t>
            </a:r>
            <a:r>
              <a:rPr lang="ko-KR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포럼</a:t>
            </a:r>
            <a:r>
              <a:rPr lang="en-US" altLang="ko-K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/>
            </a:r>
            <a:br>
              <a:rPr lang="en-US" altLang="ko-K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</a:br>
            <a:r>
              <a:rPr lang="ko-KR" altLang="en-US" sz="1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강의 내용에 대한 궁금함을 강사와 </a:t>
            </a:r>
            <a:r>
              <a:rPr lang="en-US" altLang="ko-KR" sz="1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MVP</a:t>
            </a:r>
            <a:r>
              <a:rPr lang="ko-KR" altLang="en-US" sz="1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가 직접 풀어드립니다</a:t>
            </a:r>
            <a:r>
              <a:rPr lang="en-US" altLang="ko-KR" sz="1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.</a:t>
            </a:r>
            <a:endParaRPr lang="en-US" sz="18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352425" y="1597025"/>
            <a:ext cx="8410575" cy="42465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ko-KR" altLang="en-US" sz="2800" b="1" dirty="0" smtClean="0"/>
              <a:t>개발자를 위한 </a:t>
            </a:r>
            <a:r>
              <a:rPr lang="en-US" altLang="ko-KR" sz="28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MSDN </a:t>
            </a:r>
            <a:r>
              <a:rPr lang="ko-KR" altLang="en-US" sz="28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포럼</a:t>
            </a:r>
            <a:endParaRPr lang="en-US" altLang="ko-KR" sz="2800" b="1" dirty="0" smtClean="0">
              <a:solidFill>
                <a:srgbClr xmlns:mc="http://schemas.openxmlformats.org/markup-compatibility/2006" xmlns:a14="http://schemas.microsoft.com/office/drawing/2010/main" val="FFFF00" mc:Ignorable=""/>
              </a:solidFill>
            </a:endParaRPr>
          </a:p>
          <a:p>
            <a:pPr lvl="1">
              <a:defRPr/>
            </a:pPr>
            <a:r>
              <a:rPr lang="en-US" altLang="ko-KR" sz="2000" b="1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        </a:t>
            </a:r>
            <a:r>
              <a:rPr lang="ko-KR" altLang="en-US" sz="2000" b="1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검색엔진에서 </a:t>
            </a:r>
            <a:r>
              <a:rPr lang="en-US" altLang="ko-KR" sz="2000" b="1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“MSDN </a:t>
            </a:r>
            <a:r>
              <a:rPr lang="ko-KR" altLang="en-US" sz="2000" b="1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포럼</a:t>
            </a:r>
            <a:r>
              <a:rPr lang="en-US" altLang="ko-KR" sz="2000" b="1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” </a:t>
            </a:r>
            <a:r>
              <a:rPr lang="ko-KR" altLang="en-US" sz="2000" b="1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입력</a:t>
            </a:r>
            <a:endParaRPr lang="en-US" sz="2000" dirty="0" smtClean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  <a:p>
            <a:pPr lvl="1">
              <a:defRPr/>
            </a:pPr>
            <a:r>
              <a:rPr lang="en-US" sz="2000" dirty="0" smtClean="0">
                <a:solidFill>
                  <a:srgbClr xmlns:mc="http://schemas.openxmlformats.org/markup-compatibility/2006" xmlns:a14="http://schemas.microsoft.com/office/drawing/2010/main" val="FF9933" mc:Ignorable=""/>
                </a:solidFill>
              </a:rPr>
              <a:t>http://social.msdn.microsoft.com/Forums/ko-kr/categories/</a:t>
            </a:r>
          </a:p>
          <a:p>
            <a:pPr marL="479425" lvl="1">
              <a:buFont typeface="Wingdings 2" pitchFamily="18" charset="2"/>
              <a:buNone/>
              <a:defRPr/>
            </a:pPr>
            <a:endParaRPr lang="en-US" sz="2400" dirty="0" smtClean="0">
              <a:solidFill>
                <a:srgbClr xmlns:mc="http://schemas.openxmlformats.org/markup-compatibility/2006" xmlns:a14="http://schemas.microsoft.com/office/drawing/2010/main" val="FF9933" mc:Ignorable=""/>
              </a:solidFill>
            </a:endParaRPr>
          </a:p>
          <a:p>
            <a:pPr>
              <a:defRPr/>
            </a:pPr>
            <a:r>
              <a:rPr lang="en-US" sz="2800" b="1" dirty="0" smtClean="0"/>
              <a:t>IT Pro </a:t>
            </a:r>
            <a:r>
              <a:rPr lang="ko-KR" altLang="en-US" sz="2800" b="1" dirty="0" smtClean="0"/>
              <a:t>를 위한 </a:t>
            </a:r>
            <a:r>
              <a:rPr lang="en-US" altLang="ko-KR" sz="28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TechNet </a:t>
            </a:r>
            <a:r>
              <a:rPr lang="ko-KR" altLang="en-US" sz="28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포럼</a:t>
            </a:r>
            <a:endParaRPr lang="en-US" altLang="ko-KR" sz="2800" b="1" dirty="0" smtClean="0">
              <a:solidFill>
                <a:srgbClr xmlns:mc="http://schemas.openxmlformats.org/markup-compatibility/2006" xmlns:a14="http://schemas.microsoft.com/office/drawing/2010/main" val="FFFF00" mc:Ignorable=""/>
              </a:solidFill>
            </a:endParaRPr>
          </a:p>
          <a:p>
            <a:pPr lvl="1">
              <a:defRPr/>
            </a:pPr>
            <a:r>
              <a:rPr lang="en-US" altLang="ko-KR" sz="2000" b="1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        </a:t>
            </a:r>
            <a:r>
              <a:rPr lang="ko-KR" altLang="en-US" sz="2000" b="1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검색엔진에서 </a:t>
            </a:r>
            <a:r>
              <a:rPr lang="en-US" altLang="ko-KR" sz="2000" b="1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“TechNet </a:t>
            </a:r>
            <a:r>
              <a:rPr lang="ko-KR" altLang="en-US" sz="2000" b="1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포럼</a:t>
            </a:r>
            <a:r>
              <a:rPr lang="en-US" altLang="ko-KR" sz="2000" b="1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” </a:t>
            </a:r>
            <a:r>
              <a:rPr lang="ko-KR" altLang="en-US" sz="2000" b="1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입력</a:t>
            </a:r>
            <a:endParaRPr lang="en-US" sz="2000" dirty="0" smtClean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  <a:p>
            <a:pPr lvl="1">
              <a:defRPr/>
            </a:pPr>
            <a:r>
              <a:rPr lang="en-US" sz="2000" dirty="0" smtClean="0">
                <a:solidFill>
                  <a:srgbClr xmlns:mc="http://schemas.openxmlformats.org/markup-compatibility/2006" xmlns:a14="http://schemas.microsoft.com/office/drawing/2010/main" val="FF9933" mc:Ignorable=""/>
                </a:solidFill>
              </a:rPr>
              <a:t>http://social.technet.microsoft.com/Forums/ko-KR/categories</a:t>
            </a:r>
          </a:p>
          <a:p>
            <a:pPr marL="479425" lvl="1">
              <a:buFont typeface="Wingdings 2" pitchFamily="18" charset="2"/>
              <a:buNone/>
              <a:defRPr/>
            </a:pPr>
            <a:endParaRPr lang="en-US" sz="2400" dirty="0" smtClean="0">
              <a:solidFill>
                <a:srgbClr xmlns:mc="http://schemas.openxmlformats.org/markup-compatibility/2006" xmlns:a14="http://schemas.microsoft.com/office/drawing/2010/main" val="FF9933" mc:Ignorable=""/>
              </a:solidFill>
            </a:endParaRPr>
          </a:p>
          <a:p>
            <a:pPr>
              <a:defRPr/>
            </a:pPr>
            <a:r>
              <a:rPr lang="en-US" sz="2800" b="1" dirty="0" smtClean="0"/>
              <a:t>Consumer </a:t>
            </a:r>
            <a:r>
              <a:rPr lang="ko-KR" altLang="en-US" sz="2800" b="1" dirty="0" smtClean="0"/>
              <a:t>를 위한 </a:t>
            </a:r>
            <a:r>
              <a:rPr lang="en-US" altLang="ko-KR" sz="28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MS Answers </a:t>
            </a:r>
            <a:r>
              <a:rPr lang="ko-KR" altLang="en-US" sz="28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포럼</a:t>
            </a:r>
            <a:endParaRPr lang="en-US" altLang="ko-KR" sz="2800" b="1" dirty="0" smtClean="0">
              <a:solidFill>
                <a:srgbClr xmlns:mc="http://schemas.openxmlformats.org/markup-compatibility/2006" xmlns:a14="http://schemas.microsoft.com/office/drawing/2010/main" val="FFFF00" mc:Ignorable=""/>
              </a:solidFill>
            </a:endParaRPr>
          </a:p>
          <a:p>
            <a:pPr lvl="1">
              <a:defRPr/>
            </a:pPr>
            <a:r>
              <a:rPr lang="en-US" sz="2000" dirty="0" smtClean="0">
                <a:solidFill>
                  <a:srgbClr xmlns:mc="http://schemas.openxmlformats.org/markup-compatibility/2006" xmlns:a14="http://schemas.microsoft.com/office/drawing/2010/main" val="FF9933" mc:Ignorable=""/>
                </a:solidFill>
              </a:rPr>
              <a:t>http://answers.microsoft.com</a:t>
            </a:r>
            <a:endParaRPr lang="en-US" sz="2000" dirty="0">
              <a:solidFill>
                <a:srgbClr xmlns:mc="http://schemas.openxmlformats.org/markup-compatibility/2006" xmlns:a14="http://schemas.microsoft.com/office/drawing/2010/main" val="FF9933" mc:Ignorable="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65238" y="2127250"/>
            <a:ext cx="638175" cy="2857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folHlink">
                        <a:gamma/>
                        <a:shade val="54118"/>
                        <a:invGamma/>
                      </a:schemeClr>
                    </a:gs>
                    <a:gs pos="50000">
                      <a:schemeClr val="folHlink"/>
                    </a:gs>
                    <a:gs pos="100000">
                      <a:schemeClr val="folHlink">
                        <a:gamma/>
                        <a:shade val="54118"/>
                        <a:invGamma/>
                      </a:schemeClr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folHlink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9632" y="3577431"/>
            <a:ext cx="638175" cy="2857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folHlink">
                        <a:gamma/>
                        <a:shade val="54118"/>
                        <a:invGamma/>
                      </a:schemeClr>
                    </a:gs>
                    <a:gs pos="50000">
                      <a:schemeClr val="folHlink"/>
                    </a:gs>
                    <a:gs pos="100000">
                      <a:schemeClr val="folHlink">
                        <a:gamma/>
                        <a:shade val="54118"/>
                        <a:invGamma/>
                      </a:schemeClr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folHlink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37125" y="5556250"/>
            <a:ext cx="1952625" cy="952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folHlink">
                        <a:gamma/>
                        <a:shade val="54118"/>
                        <a:invGamma/>
                      </a:schemeClr>
                    </a:gs>
                    <a:gs pos="50000">
                      <a:schemeClr val="folHlink"/>
                    </a:gs>
                    <a:gs pos="100000">
                      <a:schemeClr val="folHlink">
                        <a:gamma/>
                        <a:shade val="54118"/>
                        <a:invGamma/>
                      </a:schemeClr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folHlink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357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6300AE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1844824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 smtClean="0">
                <a:solidFill>
                  <a:schemeClr val="bg1"/>
                </a:solidFill>
              </a:rPr>
              <a:t>감사합니다 </a:t>
            </a:r>
            <a:r>
              <a:rPr lang="en-US" altLang="ko-KR" sz="4000" dirty="0" smtClean="0">
                <a:solidFill>
                  <a:schemeClr val="bg1"/>
                </a:solidFill>
              </a:rPr>
              <a:t>:D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88024" y="5301208"/>
            <a:ext cx="39494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Blog </a:t>
            </a:r>
            <a:r>
              <a:rPr lang="en-US" altLang="ko-KR" dirty="0" smtClean="0">
                <a:solidFill>
                  <a:schemeClr val="bg1"/>
                </a:solidFill>
              </a:rPr>
              <a:t>: http://romaingz.tistory.com</a:t>
            </a:r>
          </a:p>
          <a:p>
            <a:r>
              <a:rPr lang="en-US" altLang="ko-KR" dirty="0" smtClean="0">
                <a:solidFill>
                  <a:schemeClr val="bg1"/>
                </a:solidFill>
              </a:rPr>
              <a:t>E-mail : hr.geas@gmail.com</a:t>
            </a:r>
          </a:p>
          <a:p>
            <a:r>
              <a:rPr lang="en-US" altLang="ko-KR" dirty="0" smtClean="0">
                <a:solidFill>
                  <a:schemeClr val="bg1"/>
                </a:solidFill>
              </a:rPr>
              <a:t>me2day </a:t>
            </a:r>
            <a:r>
              <a:rPr lang="en-US" altLang="ko-KR" dirty="0">
                <a:solidFill>
                  <a:schemeClr val="bg1"/>
                </a:solidFill>
              </a:rPr>
              <a:t>: http://</a:t>
            </a:r>
            <a:r>
              <a:rPr lang="en-US" altLang="ko-KR" dirty="0" smtClean="0">
                <a:solidFill>
                  <a:schemeClr val="bg1"/>
                </a:solidFill>
              </a:rPr>
              <a:t>me2day.net/geas</a:t>
            </a:r>
          </a:p>
          <a:p>
            <a:r>
              <a:rPr lang="en-US" altLang="ko-KR" dirty="0" smtClean="0">
                <a:solidFill>
                  <a:schemeClr val="bg1"/>
                </a:solidFill>
              </a:rPr>
              <a:t>twitter </a:t>
            </a:r>
            <a:r>
              <a:rPr lang="en-US" altLang="ko-KR" dirty="0">
                <a:solidFill>
                  <a:schemeClr val="bg1"/>
                </a:solidFill>
              </a:rPr>
              <a:t>: http://</a:t>
            </a:r>
            <a:r>
              <a:rPr lang="en-US" altLang="ko-KR" dirty="0" smtClean="0">
                <a:solidFill>
                  <a:schemeClr val="bg1"/>
                </a:solidFill>
              </a:rPr>
              <a:t>twitter.com/roamingz</a:t>
            </a:r>
          </a:p>
        </p:txBody>
      </p:sp>
    </p:spTree>
    <p:extLst>
      <p:ext uri="{BB962C8B-B14F-4D97-AF65-F5344CB8AC3E}">
        <p14:creationId xmlns:p14="http://schemas.microsoft.com/office/powerpoint/2010/main" val="368766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4445" y="2896394"/>
            <a:ext cx="71287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Tx/>
              <a:buChar char="-"/>
            </a:pPr>
            <a:r>
              <a:rPr lang="en-US" altLang="ko-KR" sz="3200" dirty="0" smtClean="0">
                <a:solidFill>
                  <a:schemeClr val="bg1"/>
                </a:solidFill>
              </a:rPr>
              <a:t>Layout Panel</a:t>
            </a:r>
          </a:p>
          <a:p>
            <a:pPr marL="914400" lvl="1" indent="-457200">
              <a:buFontTx/>
              <a:buChar char="-"/>
            </a:pPr>
            <a:r>
              <a:rPr lang="en-US" altLang="ko-KR" sz="3200" dirty="0" smtClean="0">
                <a:solidFill>
                  <a:schemeClr val="bg1"/>
                </a:solidFill>
              </a:rPr>
              <a:t>User Control</a:t>
            </a:r>
            <a:r>
              <a:rPr lang="ko-KR" altLang="en-US" sz="3200" dirty="0" smtClean="0">
                <a:solidFill>
                  <a:schemeClr val="bg1"/>
                </a:solidFill>
              </a:rPr>
              <a:t>과 </a:t>
            </a:r>
            <a:r>
              <a:rPr lang="en-US" altLang="ko-KR" sz="3200" dirty="0" smtClean="0">
                <a:solidFill>
                  <a:schemeClr val="bg1"/>
                </a:solidFill>
              </a:rPr>
              <a:t>Control</a:t>
            </a:r>
          </a:p>
          <a:p>
            <a:pPr marL="914400" lvl="1" indent="-457200">
              <a:buFontTx/>
              <a:buChar char="-"/>
            </a:pPr>
            <a:r>
              <a:rPr lang="ko-KR" altLang="en-US" sz="3200" dirty="0" smtClean="0">
                <a:solidFill>
                  <a:schemeClr val="bg1"/>
                </a:solidFill>
              </a:rPr>
              <a:t>실습</a:t>
            </a:r>
            <a:endParaRPr lang="en-US" altLang="ko-KR" sz="3200" dirty="0" smtClean="0">
              <a:solidFill>
                <a:schemeClr val="bg1"/>
              </a:solidFill>
            </a:endParaRPr>
          </a:p>
          <a:p>
            <a:pPr lvl="1"/>
            <a:r>
              <a:rPr lang="en-US" altLang="ko-KR" sz="3200" dirty="0" smtClean="0">
                <a:solidFill>
                  <a:schemeClr val="bg1"/>
                </a:solidFill>
              </a:rPr>
              <a:t>+ </a:t>
            </a:r>
            <a:r>
              <a:rPr lang="ko-KR" altLang="en-US" sz="3200" dirty="0" smtClean="0">
                <a:solidFill>
                  <a:schemeClr val="bg1"/>
                </a:solidFill>
              </a:rPr>
              <a:t>미해결 질문 </a:t>
            </a:r>
            <a:r>
              <a:rPr lang="en-US" altLang="ko-KR" sz="3200" dirty="0" smtClean="0">
                <a:solidFill>
                  <a:schemeClr val="bg1"/>
                </a:solidFill>
              </a:rPr>
              <a:t>!!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9592" y="1996482"/>
            <a:ext cx="7589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bg1"/>
                </a:solidFill>
              </a:rPr>
              <a:t>3: Expression Blend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로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UI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구성</a:t>
            </a:r>
            <a:endParaRPr lang="ko-KR" alt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370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5410" y="2198496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prstClr val="white"/>
                </a:solidFill>
              </a:rPr>
              <a:t>Layout Panel</a:t>
            </a:r>
          </a:p>
        </p:txBody>
      </p:sp>
    </p:spTree>
    <p:extLst>
      <p:ext uri="{BB962C8B-B14F-4D97-AF65-F5344CB8AC3E}">
        <p14:creationId xmlns:p14="http://schemas.microsoft.com/office/powerpoint/2010/main" val="2465626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5410" y="2198496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prstClr val="white"/>
                </a:solidFill>
              </a:rPr>
              <a:t>Layout Panel Properties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 smtClean="0">
                <a:solidFill>
                  <a:prstClr val="white"/>
                </a:solidFill>
              </a:rPr>
              <a:t>Layout Panel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7624" y="3124924"/>
            <a:ext cx="70567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altLang="ko-KR" sz="2000" dirty="0" smtClean="0">
                <a:solidFill>
                  <a:prstClr val="white"/>
                </a:solidFill>
              </a:rPr>
              <a:t>Brushes : Background, Foreground, </a:t>
            </a:r>
            <a:r>
              <a:rPr lang="en-US" altLang="ko-KR" sz="2000" dirty="0" err="1" smtClean="0">
                <a:solidFill>
                  <a:prstClr val="white"/>
                </a:solidFill>
              </a:rPr>
              <a:t>BorderBrush</a:t>
            </a:r>
            <a:endParaRPr lang="en-US" altLang="ko-KR" sz="2000" dirty="0" smtClean="0">
              <a:solidFill>
                <a:prstClr val="white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altLang="ko-KR" sz="2000" dirty="0" smtClean="0">
                <a:solidFill>
                  <a:prstClr val="white"/>
                </a:solidFill>
              </a:rPr>
              <a:t>Appearance : </a:t>
            </a:r>
            <a:r>
              <a:rPr lang="en-US" altLang="ko-KR" sz="2000" dirty="0" err="1" smtClean="0">
                <a:solidFill>
                  <a:prstClr val="white"/>
                </a:solidFill>
              </a:rPr>
              <a:t>CornerRadius</a:t>
            </a:r>
            <a:r>
              <a:rPr lang="en-US" altLang="ko-KR" sz="2000" dirty="0" smtClean="0">
                <a:solidFill>
                  <a:prstClr val="white"/>
                </a:solidFill>
              </a:rPr>
              <a:t>, </a:t>
            </a:r>
            <a:r>
              <a:rPr lang="en-US" altLang="ko-KR" sz="2000" dirty="0" err="1" smtClean="0">
                <a:solidFill>
                  <a:prstClr val="white"/>
                </a:solidFill>
              </a:rPr>
              <a:t>BorderThickness</a:t>
            </a:r>
            <a:r>
              <a:rPr lang="en-US" altLang="ko-KR" sz="2000" dirty="0" smtClean="0">
                <a:solidFill>
                  <a:prstClr val="white"/>
                </a:solidFill>
              </a:rPr>
              <a:t>, Stretch</a:t>
            </a:r>
          </a:p>
          <a:p>
            <a:pPr marL="342900" indent="-342900">
              <a:buFontTx/>
              <a:buChar char="-"/>
            </a:pPr>
            <a:r>
              <a:rPr lang="en-US" altLang="ko-KR" sz="2000" dirty="0" smtClean="0">
                <a:solidFill>
                  <a:prstClr val="white"/>
                </a:solidFill>
              </a:rPr>
              <a:t>Layout : Width, Height, Row, Column, Alignment, margin, padding, orientation…</a:t>
            </a:r>
          </a:p>
        </p:txBody>
      </p:sp>
    </p:spTree>
    <p:extLst>
      <p:ext uri="{BB962C8B-B14F-4D97-AF65-F5344CB8AC3E}">
        <p14:creationId xmlns:p14="http://schemas.microsoft.com/office/powerpoint/2010/main" val="335705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5410" y="2198496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prstClr val="white"/>
                </a:solidFill>
              </a:rPr>
              <a:t>Layout Panel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 smtClean="0">
                <a:solidFill>
                  <a:prstClr val="white"/>
                </a:solidFill>
              </a:rPr>
              <a:t>Layout Panel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7624" y="3124924"/>
            <a:ext cx="70567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altLang="ko-KR" sz="2000" dirty="0" smtClean="0">
                <a:solidFill>
                  <a:prstClr val="white"/>
                </a:solidFill>
              </a:rPr>
              <a:t>Grid</a:t>
            </a:r>
          </a:p>
          <a:p>
            <a:pPr marL="342900" indent="-342900">
              <a:buFontTx/>
              <a:buChar char="-"/>
            </a:pPr>
            <a:r>
              <a:rPr lang="en-US" altLang="ko-KR" sz="2000" dirty="0" smtClean="0">
                <a:solidFill>
                  <a:prstClr val="white"/>
                </a:solidFill>
              </a:rPr>
              <a:t>Canvas</a:t>
            </a:r>
          </a:p>
          <a:p>
            <a:pPr marL="342900" indent="-342900">
              <a:buFontTx/>
              <a:buChar char="-"/>
            </a:pPr>
            <a:r>
              <a:rPr lang="en-US" altLang="ko-KR" sz="2000" dirty="0" err="1" smtClean="0">
                <a:solidFill>
                  <a:prstClr val="white"/>
                </a:solidFill>
              </a:rPr>
              <a:t>StackPanel</a:t>
            </a:r>
            <a:endParaRPr lang="en-US" altLang="ko-KR" sz="2000" dirty="0" smtClean="0">
              <a:solidFill>
                <a:prstClr val="white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altLang="ko-KR" sz="2000" dirty="0" err="1" smtClean="0">
                <a:solidFill>
                  <a:prstClr val="white"/>
                </a:solidFill>
              </a:rPr>
              <a:t>ScrollViewer</a:t>
            </a:r>
            <a:endParaRPr lang="en-US" altLang="ko-KR" sz="2000" dirty="0" smtClean="0">
              <a:solidFill>
                <a:prstClr val="white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altLang="ko-KR" sz="2000" dirty="0" smtClean="0">
                <a:solidFill>
                  <a:prstClr val="white"/>
                </a:solidFill>
              </a:rPr>
              <a:t>Border</a:t>
            </a:r>
          </a:p>
          <a:p>
            <a:pPr marL="342900" indent="-342900">
              <a:buFontTx/>
              <a:buChar char="-"/>
            </a:pPr>
            <a:r>
              <a:rPr lang="en-US" altLang="ko-KR" sz="2000" dirty="0" err="1" smtClean="0">
                <a:solidFill>
                  <a:prstClr val="white"/>
                </a:solidFill>
              </a:rPr>
              <a:t>WrapPanel</a:t>
            </a:r>
            <a:r>
              <a:rPr lang="en-US" altLang="ko-KR" sz="2000" dirty="0" smtClean="0">
                <a:solidFill>
                  <a:prstClr val="white"/>
                </a:solidFill>
              </a:rPr>
              <a:t>, </a:t>
            </a:r>
            <a:r>
              <a:rPr lang="en-US" altLang="ko-KR" sz="2000" dirty="0" err="1" smtClean="0">
                <a:solidFill>
                  <a:prstClr val="white"/>
                </a:solidFill>
              </a:rPr>
              <a:t>DockPanel</a:t>
            </a:r>
            <a:r>
              <a:rPr lang="en-US" altLang="ko-KR" sz="2000" dirty="0" smtClean="0">
                <a:solidFill>
                  <a:prstClr val="white"/>
                </a:solidFill>
              </a:rPr>
              <a:t>, </a:t>
            </a:r>
            <a:r>
              <a:rPr lang="en-US" altLang="ko-KR" sz="2000" dirty="0" err="1" smtClean="0">
                <a:solidFill>
                  <a:prstClr val="white"/>
                </a:solidFill>
              </a:rPr>
              <a:t>Viewbox</a:t>
            </a:r>
            <a:r>
              <a:rPr lang="en-US" altLang="ko-KR" sz="2000" dirty="0" smtClean="0">
                <a:solidFill>
                  <a:prstClr val="white"/>
                </a:solidFill>
              </a:rPr>
              <a:t>, </a:t>
            </a:r>
            <a:r>
              <a:rPr lang="en-US" altLang="ko-KR" sz="2000" dirty="0" err="1" smtClean="0">
                <a:solidFill>
                  <a:prstClr val="white"/>
                </a:solidFill>
              </a:rPr>
              <a:t>UniformGrid</a:t>
            </a:r>
            <a:r>
              <a:rPr lang="en-US" altLang="ko-KR" sz="2000" dirty="0" smtClean="0">
                <a:solidFill>
                  <a:prstClr val="white"/>
                </a:solidFill>
              </a:rPr>
              <a:t> (WPF Layout Panel)</a:t>
            </a:r>
            <a:endParaRPr lang="en-US" altLang="ko-KR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38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5410" y="2198496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prstClr val="white"/>
                </a:solidFill>
              </a:rPr>
              <a:t>Grid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 smtClean="0">
                <a:solidFill>
                  <a:prstClr val="white"/>
                </a:solidFill>
              </a:rPr>
              <a:t>Layout Panel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7624" y="3124924"/>
            <a:ext cx="7056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ko-KR" altLang="en-US" sz="2000" dirty="0" smtClean="0">
                <a:solidFill>
                  <a:prstClr val="white"/>
                </a:solidFill>
              </a:rPr>
              <a:t>기본 </a:t>
            </a:r>
            <a:r>
              <a:rPr lang="en-US" altLang="ko-KR" sz="2000" dirty="0" smtClean="0">
                <a:solidFill>
                  <a:prstClr val="white"/>
                </a:solidFill>
              </a:rPr>
              <a:t>Layout Panel</a:t>
            </a:r>
          </a:p>
          <a:p>
            <a:pPr marL="342900" indent="-342900">
              <a:buFontTx/>
              <a:buChar char="-"/>
            </a:pPr>
            <a:r>
              <a:rPr lang="ko-KR" altLang="en-US" sz="2000" dirty="0" smtClean="0">
                <a:solidFill>
                  <a:prstClr val="white"/>
                </a:solidFill>
              </a:rPr>
              <a:t>행</a:t>
            </a:r>
            <a:r>
              <a:rPr lang="en-US" altLang="ko-KR" sz="2000" dirty="0" smtClean="0">
                <a:solidFill>
                  <a:prstClr val="white"/>
                </a:solidFill>
              </a:rPr>
              <a:t>, </a:t>
            </a:r>
            <a:r>
              <a:rPr lang="ko-KR" altLang="en-US" sz="2000" dirty="0" smtClean="0">
                <a:solidFill>
                  <a:prstClr val="white"/>
                </a:solidFill>
              </a:rPr>
              <a:t>열</a:t>
            </a:r>
            <a:endParaRPr lang="en-US" altLang="ko-KR" sz="2000" dirty="0" smtClean="0">
              <a:solidFill>
                <a:prstClr val="white"/>
              </a:solidFill>
            </a:endParaRPr>
          </a:p>
          <a:p>
            <a:pPr marL="342900" indent="-342900">
              <a:buFontTx/>
              <a:buChar char="-"/>
            </a:pPr>
            <a:r>
              <a:rPr lang="ko-KR" altLang="en-US" sz="2000" dirty="0" smtClean="0">
                <a:solidFill>
                  <a:prstClr val="white"/>
                </a:solidFill>
              </a:rPr>
              <a:t>다수 자식객체</a:t>
            </a:r>
            <a:endParaRPr lang="en-US" altLang="ko-KR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60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5410" y="2198496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prstClr val="white"/>
                </a:solidFill>
              </a:rPr>
              <a:t>Canvas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 smtClean="0">
                <a:solidFill>
                  <a:prstClr val="white"/>
                </a:solidFill>
              </a:rPr>
              <a:t>Layout Panel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7624" y="3068960"/>
            <a:ext cx="70567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altLang="ko-KR" sz="2000" dirty="0" smtClean="0">
                <a:solidFill>
                  <a:prstClr val="white"/>
                </a:solidFill>
              </a:rPr>
              <a:t>Left, Top : </a:t>
            </a:r>
            <a:r>
              <a:rPr lang="ko-KR" altLang="en-US" sz="2000" dirty="0" smtClean="0">
                <a:solidFill>
                  <a:prstClr val="white"/>
                </a:solidFill>
              </a:rPr>
              <a:t>자식객체</a:t>
            </a:r>
            <a:endParaRPr lang="en-US" altLang="ko-KR" sz="2000" dirty="0" smtClean="0">
              <a:solidFill>
                <a:prstClr val="white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altLang="ko-KR" sz="2000" dirty="0" smtClean="0">
                <a:solidFill>
                  <a:prstClr val="white"/>
                </a:solidFill>
              </a:rPr>
              <a:t>Size, Alignment</a:t>
            </a:r>
            <a:r>
              <a:rPr lang="ko-KR" altLang="en-US" sz="2000" dirty="0" smtClean="0">
                <a:solidFill>
                  <a:prstClr val="white"/>
                </a:solidFill>
              </a:rPr>
              <a:t>가 자식객체에 영향을 미치지 않음</a:t>
            </a:r>
            <a:r>
              <a:rPr lang="en-US" altLang="ko-KR" sz="2000" dirty="0" smtClean="0">
                <a:solidFill>
                  <a:prstClr val="white"/>
                </a:solidFill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en-US" altLang="ko-KR" sz="2000" dirty="0">
                <a:solidFill>
                  <a:prstClr val="white"/>
                </a:solidFill>
              </a:rPr>
              <a:t>Path</a:t>
            </a:r>
            <a:r>
              <a:rPr lang="ko-KR" altLang="en-US" sz="2000" dirty="0">
                <a:solidFill>
                  <a:prstClr val="white"/>
                </a:solidFill>
              </a:rPr>
              <a:t>로 이루어진 그림 배치에 </a:t>
            </a:r>
            <a:r>
              <a:rPr lang="ko-KR" altLang="en-US" sz="2000" dirty="0" smtClean="0">
                <a:solidFill>
                  <a:prstClr val="white"/>
                </a:solidFill>
              </a:rPr>
              <a:t>용이</a:t>
            </a:r>
            <a:endParaRPr lang="en-US" altLang="ko-KR" sz="2000" dirty="0" smtClean="0">
              <a:solidFill>
                <a:prstClr val="white"/>
              </a:solidFill>
            </a:endParaRPr>
          </a:p>
          <a:p>
            <a:pPr marL="342900" indent="-342900">
              <a:buFontTx/>
              <a:buChar char="-"/>
            </a:pPr>
            <a:r>
              <a:rPr lang="ko-KR" altLang="en-US" sz="2000" dirty="0" smtClean="0">
                <a:solidFill>
                  <a:prstClr val="white"/>
                </a:solidFill>
              </a:rPr>
              <a:t>다수 자식객체</a:t>
            </a:r>
            <a:endParaRPr lang="en-US" altLang="ko-KR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60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5410" y="2198496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 err="1" smtClean="0">
                <a:solidFill>
                  <a:prstClr val="white"/>
                </a:solidFill>
              </a:rPr>
              <a:t>StackPanel</a:t>
            </a:r>
            <a:endParaRPr lang="en-US" altLang="ko-KR" sz="3600" b="1" dirty="0" smtClean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 smtClean="0">
                <a:solidFill>
                  <a:prstClr val="white"/>
                </a:solidFill>
              </a:rPr>
              <a:t>Layout Panel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7624" y="3124924"/>
            <a:ext cx="7056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ko-KR" altLang="en-US" sz="2000" dirty="0" smtClean="0">
                <a:solidFill>
                  <a:prstClr val="white"/>
                </a:solidFill>
              </a:rPr>
              <a:t>가로</a:t>
            </a:r>
            <a:r>
              <a:rPr lang="en-US" altLang="ko-KR" sz="2000" dirty="0" smtClean="0">
                <a:solidFill>
                  <a:prstClr val="white"/>
                </a:solidFill>
              </a:rPr>
              <a:t>, </a:t>
            </a:r>
            <a:r>
              <a:rPr lang="ko-KR" altLang="en-US" sz="2000" dirty="0" smtClean="0">
                <a:solidFill>
                  <a:prstClr val="white"/>
                </a:solidFill>
              </a:rPr>
              <a:t>세로 자동 정렬</a:t>
            </a:r>
            <a:endParaRPr lang="en-US" altLang="ko-KR" sz="2000" dirty="0" smtClean="0">
              <a:solidFill>
                <a:prstClr val="white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altLang="ko-KR" sz="2000" dirty="0" smtClean="0">
                <a:solidFill>
                  <a:prstClr val="white"/>
                </a:solidFill>
              </a:rPr>
              <a:t>Panel</a:t>
            </a:r>
            <a:r>
              <a:rPr lang="ko-KR" altLang="en-US" sz="2000" dirty="0" smtClean="0">
                <a:solidFill>
                  <a:prstClr val="white"/>
                </a:solidFill>
              </a:rPr>
              <a:t>의 크기만큼 자식객체 보여줌</a:t>
            </a:r>
            <a:endParaRPr lang="en-US" altLang="ko-KR" sz="2000" dirty="0" smtClean="0">
              <a:solidFill>
                <a:prstClr val="white"/>
              </a:solidFill>
            </a:endParaRPr>
          </a:p>
          <a:p>
            <a:pPr marL="342900" indent="-342900">
              <a:buFontTx/>
              <a:buChar char="-"/>
            </a:pPr>
            <a:r>
              <a:rPr lang="ko-KR" altLang="en-US" sz="2000" dirty="0" smtClean="0">
                <a:solidFill>
                  <a:prstClr val="white"/>
                </a:solidFill>
              </a:rPr>
              <a:t>다수 자식객체</a:t>
            </a:r>
            <a:endParaRPr lang="en-US" altLang="ko-KR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98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5410" y="2198496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 err="1" smtClean="0">
                <a:solidFill>
                  <a:prstClr val="white"/>
                </a:solidFill>
              </a:rPr>
              <a:t>ScrollViewer</a:t>
            </a:r>
            <a:endParaRPr lang="en-US" altLang="ko-KR" sz="3600" b="1" dirty="0" smtClean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 smtClean="0">
                <a:solidFill>
                  <a:prstClr val="white"/>
                </a:solidFill>
              </a:rPr>
              <a:t>Layout Panel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7624" y="3124924"/>
            <a:ext cx="70567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ko-KR" altLang="en-US" sz="2000" dirty="0" smtClean="0">
                <a:solidFill>
                  <a:prstClr val="white"/>
                </a:solidFill>
              </a:rPr>
              <a:t>컨트롤과 조합되어있는 레이아웃 패널</a:t>
            </a:r>
            <a:endParaRPr lang="en-US" altLang="ko-KR" sz="2000" dirty="0" smtClean="0">
              <a:solidFill>
                <a:prstClr val="white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altLang="ko-KR" sz="2000" dirty="0" err="1" smtClean="0">
                <a:solidFill>
                  <a:prstClr val="white"/>
                </a:solidFill>
              </a:rPr>
              <a:t>ScrollBar</a:t>
            </a:r>
            <a:r>
              <a:rPr lang="ko-KR" altLang="en-US" sz="2000" dirty="0" smtClean="0">
                <a:solidFill>
                  <a:prstClr val="white"/>
                </a:solidFill>
              </a:rPr>
              <a:t>가 들어있음</a:t>
            </a:r>
            <a:endParaRPr lang="en-US" altLang="ko-KR" sz="2000" dirty="0" smtClean="0">
              <a:solidFill>
                <a:prstClr val="white"/>
              </a:solidFill>
            </a:endParaRPr>
          </a:p>
          <a:p>
            <a:pPr marL="342900" indent="-342900">
              <a:buFontTx/>
              <a:buChar char="-"/>
            </a:pPr>
            <a:r>
              <a:rPr lang="ko-KR" altLang="en-US" sz="2000" dirty="0" smtClean="0">
                <a:solidFill>
                  <a:prstClr val="white"/>
                </a:solidFill>
              </a:rPr>
              <a:t>자식객체하</a:t>
            </a:r>
            <a:r>
              <a:rPr lang="ko-KR" altLang="en-US" sz="2000" dirty="0">
                <a:solidFill>
                  <a:prstClr val="white"/>
                </a:solidFill>
              </a:rPr>
              <a:t>나</a:t>
            </a:r>
            <a:endParaRPr lang="en-US" altLang="ko-KR" sz="2000" dirty="0" smtClean="0">
              <a:solidFill>
                <a:prstClr val="white"/>
              </a:solidFill>
            </a:endParaRPr>
          </a:p>
          <a:p>
            <a:pPr marL="342900" indent="-342900">
              <a:buFontTx/>
              <a:buChar char="-"/>
            </a:pPr>
            <a:r>
              <a:rPr lang="ko-KR" altLang="en-US" sz="2000" dirty="0" smtClean="0">
                <a:solidFill>
                  <a:prstClr val="white"/>
                </a:solidFill>
              </a:rPr>
              <a:t>구조</a:t>
            </a:r>
            <a:r>
              <a:rPr lang="en-US" altLang="ko-KR" sz="2000" dirty="0">
                <a:solidFill>
                  <a:prstClr val="white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7619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Grayscal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F8F8F8" mc:Ignorable=""/>
      </a:lt2>
      <a:accent1>
        <a:srgbClr xmlns:mc="http://schemas.openxmlformats.org/markup-compatibility/2006" xmlns:a14="http://schemas.microsoft.com/office/drawing/2010/main" val="DDDDDD" mc:Ignorable=""/>
      </a:accent1>
      <a:accent2>
        <a:srgbClr xmlns:mc="http://schemas.openxmlformats.org/markup-compatibility/2006" xmlns:a14="http://schemas.microsoft.com/office/drawing/2010/main" val="B2B2B2" mc:Ignorable=""/>
      </a:accent2>
      <a:accent3>
        <a:srgbClr xmlns:mc="http://schemas.openxmlformats.org/markup-compatibility/2006" xmlns:a14="http://schemas.microsoft.com/office/drawing/2010/main" val="969696" mc:Ignorable=""/>
      </a:accent3>
      <a:accent4>
        <a:srgbClr xmlns:mc="http://schemas.openxmlformats.org/markup-compatibility/2006" xmlns:a14="http://schemas.microsoft.com/office/drawing/2010/main" val="808080" mc:Ignorable=""/>
      </a:accent4>
      <a:accent5>
        <a:srgbClr xmlns:mc="http://schemas.openxmlformats.org/markup-compatibility/2006" xmlns:a14="http://schemas.microsoft.com/office/drawing/2010/main" val="5F5F5F" mc:Ignorable=""/>
      </a:accent5>
      <a:accent6>
        <a:srgbClr xmlns:mc="http://schemas.openxmlformats.org/markup-compatibility/2006" xmlns:a14="http://schemas.microsoft.com/office/drawing/2010/main" val="4D4D4D" mc:Ignorable=""/>
      </a:accent6>
      <a:hlink>
        <a:srgbClr xmlns:mc="http://schemas.openxmlformats.org/markup-compatibility/2006" xmlns:a14="http://schemas.microsoft.com/office/drawing/2010/main" val="5F5F5F" mc:Ignorable=""/>
      </a:hlink>
      <a:folHlink>
        <a:srgbClr xmlns:mc="http://schemas.openxmlformats.org/markup-compatibility/2006" xmlns:a14="http://schemas.microsoft.com/office/drawing/2010/main" val="919191" mc:Ignorable=""/>
      </a:folHlink>
    </a:clrScheme>
    <a:fontScheme name="Custom 1">
      <a:majorFont>
        <a:latin typeface="나눔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테마">
  <a:themeElements>
    <a:clrScheme name="Grayscal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F8F8F8" mc:Ignorable=""/>
      </a:lt2>
      <a:accent1>
        <a:srgbClr xmlns:mc="http://schemas.openxmlformats.org/markup-compatibility/2006" xmlns:a14="http://schemas.microsoft.com/office/drawing/2010/main" val="DDDDDD" mc:Ignorable=""/>
      </a:accent1>
      <a:accent2>
        <a:srgbClr xmlns:mc="http://schemas.openxmlformats.org/markup-compatibility/2006" xmlns:a14="http://schemas.microsoft.com/office/drawing/2010/main" val="B2B2B2" mc:Ignorable=""/>
      </a:accent2>
      <a:accent3>
        <a:srgbClr xmlns:mc="http://schemas.openxmlformats.org/markup-compatibility/2006" xmlns:a14="http://schemas.microsoft.com/office/drawing/2010/main" val="969696" mc:Ignorable=""/>
      </a:accent3>
      <a:accent4>
        <a:srgbClr xmlns:mc="http://schemas.openxmlformats.org/markup-compatibility/2006" xmlns:a14="http://schemas.microsoft.com/office/drawing/2010/main" val="808080" mc:Ignorable=""/>
      </a:accent4>
      <a:accent5>
        <a:srgbClr xmlns:mc="http://schemas.openxmlformats.org/markup-compatibility/2006" xmlns:a14="http://schemas.microsoft.com/office/drawing/2010/main" val="5F5F5F" mc:Ignorable=""/>
      </a:accent5>
      <a:accent6>
        <a:srgbClr xmlns:mc="http://schemas.openxmlformats.org/markup-compatibility/2006" xmlns:a14="http://schemas.microsoft.com/office/drawing/2010/main" val="4D4D4D" mc:Ignorable=""/>
      </a:accent6>
      <a:hlink>
        <a:srgbClr xmlns:mc="http://schemas.openxmlformats.org/markup-compatibility/2006" xmlns:a14="http://schemas.microsoft.com/office/drawing/2010/main" val="5F5F5F" mc:Ignorable=""/>
      </a:hlink>
      <a:folHlink>
        <a:srgbClr xmlns:mc="http://schemas.openxmlformats.org/markup-compatibility/2006" xmlns:a14="http://schemas.microsoft.com/office/drawing/2010/main" val="919191" mc:Ignorable=""/>
      </a:folHlink>
    </a:clrScheme>
    <a:fontScheme name="Custom 1">
      <a:majorFont>
        <a:latin typeface="나눔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테마">
  <a:themeElements>
    <a:clrScheme name="Grayscal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F8F8F8" mc:Ignorable=""/>
      </a:lt2>
      <a:accent1>
        <a:srgbClr xmlns:mc="http://schemas.openxmlformats.org/markup-compatibility/2006" xmlns:a14="http://schemas.microsoft.com/office/drawing/2010/main" val="DDDDDD" mc:Ignorable=""/>
      </a:accent1>
      <a:accent2>
        <a:srgbClr xmlns:mc="http://schemas.openxmlformats.org/markup-compatibility/2006" xmlns:a14="http://schemas.microsoft.com/office/drawing/2010/main" val="B2B2B2" mc:Ignorable=""/>
      </a:accent2>
      <a:accent3>
        <a:srgbClr xmlns:mc="http://schemas.openxmlformats.org/markup-compatibility/2006" xmlns:a14="http://schemas.microsoft.com/office/drawing/2010/main" val="969696" mc:Ignorable=""/>
      </a:accent3>
      <a:accent4>
        <a:srgbClr xmlns:mc="http://schemas.openxmlformats.org/markup-compatibility/2006" xmlns:a14="http://schemas.microsoft.com/office/drawing/2010/main" val="808080" mc:Ignorable=""/>
      </a:accent4>
      <a:accent5>
        <a:srgbClr xmlns:mc="http://schemas.openxmlformats.org/markup-compatibility/2006" xmlns:a14="http://schemas.microsoft.com/office/drawing/2010/main" val="5F5F5F" mc:Ignorable=""/>
      </a:accent5>
      <a:accent6>
        <a:srgbClr xmlns:mc="http://schemas.openxmlformats.org/markup-compatibility/2006" xmlns:a14="http://schemas.microsoft.com/office/drawing/2010/main" val="4D4D4D" mc:Ignorable=""/>
      </a:accent6>
      <a:hlink>
        <a:srgbClr xmlns:mc="http://schemas.openxmlformats.org/markup-compatibility/2006" xmlns:a14="http://schemas.microsoft.com/office/drawing/2010/main" val="5F5F5F" mc:Ignorable=""/>
      </a:hlink>
      <a:folHlink>
        <a:srgbClr xmlns:mc="http://schemas.openxmlformats.org/markup-compatibility/2006" xmlns:a14="http://schemas.microsoft.com/office/drawing/2010/main" val="919191" mc:Ignorable=""/>
      </a:folHlink>
    </a:clrScheme>
    <a:fontScheme name="Custom 1">
      <a:majorFont>
        <a:latin typeface="나눔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7_Office 테마">
  <a:themeElements>
    <a:clrScheme name="Grayscal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F8F8F8" mc:Ignorable=""/>
      </a:lt2>
      <a:accent1>
        <a:srgbClr xmlns:mc="http://schemas.openxmlformats.org/markup-compatibility/2006" xmlns:a14="http://schemas.microsoft.com/office/drawing/2010/main" val="DDDDDD" mc:Ignorable=""/>
      </a:accent1>
      <a:accent2>
        <a:srgbClr xmlns:mc="http://schemas.openxmlformats.org/markup-compatibility/2006" xmlns:a14="http://schemas.microsoft.com/office/drawing/2010/main" val="B2B2B2" mc:Ignorable=""/>
      </a:accent2>
      <a:accent3>
        <a:srgbClr xmlns:mc="http://schemas.openxmlformats.org/markup-compatibility/2006" xmlns:a14="http://schemas.microsoft.com/office/drawing/2010/main" val="969696" mc:Ignorable=""/>
      </a:accent3>
      <a:accent4>
        <a:srgbClr xmlns:mc="http://schemas.openxmlformats.org/markup-compatibility/2006" xmlns:a14="http://schemas.microsoft.com/office/drawing/2010/main" val="808080" mc:Ignorable=""/>
      </a:accent4>
      <a:accent5>
        <a:srgbClr xmlns:mc="http://schemas.openxmlformats.org/markup-compatibility/2006" xmlns:a14="http://schemas.microsoft.com/office/drawing/2010/main" val="5F5F5F" mc:Ignorable=""/>
      </a:accent5>
      <a:accent6>
        <a:srgbClr xmlns:mc="http://schemas.openxmlformats.org/markup-compatibility/2006" xmlns:a14="http://schemas.microsoft.com/office/drawing/2010/main" val="4D4D4D" mc:Ignorable=""/>
      </a:accent6>
      <a:hlink>
        <a:srgbClr xmlns:mc="http://schemas.openxmlformats.org/markup-compatibility/2006" xmlns:a14="http://schemas.microsoft.com/office/drawing/2010/main" val="5F5F5F" mc:Ignorable=""/>
      </a:hlink>
      <a:folHlink>
        <a:srgbClr xmlns:mc="http://schemas.openxmlformats.org/markup-compatibility/2006" xmlns:a14="http://schemas.microsoft.com/office/drawing/2010/main" val="919191" mc:Ignorable=""/>
      </a:folHlink>
    </a:clrScheme>
    <a:fontScheme name="Custom 1">
      <a:majorFont>
        <a:latin typeface="나눔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테마">
  <a:themeElements>
    <a:clrScheme name="Grayscal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F8F8F8" mc:Ignorable=""/>
      </a:lt2>
      <a:accent1>
        <a:srgbClr xmlns:mc="http://schemas.openxmlformats.org/markup-compatibility/2006" xmlns:a14="http://schemas.microsoft.com/office/drawing/2010/main" val="DDDDDD" mc:Ignorable=""/>
      </a:accent1>
      <a:accent2>
        <a:srgbClr xmlns:mc="http://schemas.openxmlformats.org/markup-compatibility/2006" xmlns:a14="http://schemas.microsoft.com/office/drawing/2010/main" val="B2B2B2" mc:Ignorable=""/>
      </a:accent2>
      <a:accent3>
        <a:srgbClr xmlns:mc="http://schemas.openxmlformats.org/markup-compatibility/2006" xmlns:a14="http://schemas.microsoft.com/office/drawing/2010/main" val="969696" mc:Ignorable=""/>
      </a:accent3>
      <a:accent4>
        <a:srgbClr xmlns:mc="http://schemas.openxmlformats.org/markup-compatibility/2006" xmlns:a14="http://schemas.microsoft.com/office/drawing/2010/main" val="808080" mc:Ignorable=""/>
      </a:accent4>
      <a:accent5>
        <a:srgbClr xmlns:mc="http://schemas.openxmlformats.org/markup-compatibility/2006" xmlns:a14="http://schemas.microsoft.com/office/drawing/2010/main" val="5F5F5F" mc:Ignorable=""/>
      </a:accent5>
      <a:accent6>
        <a:srgbClr xmlns:mc="http://schemas.openxmlformats.org/markup-compatibility/2006" xmlns:a14="http://schemas.microsoft.com/office/drawing/2010/main" val="4D4D4D" mc:Ignorable=""/>
      </a:accent6>
      <a:hlink>
        <a:srgbClr xmlns:mc="http://schemas.openxmlformats.org/markup-compatibility/2006" xmlns:a14="http://schemas.microsoft.com/office/drawing/2010/main" val="5F5F5F" mc:Ignorable=""/>
      </a:hlink>
      <a:folHlink>
        <a:srgbClr xmlns:mc="http://schemas.openxmlformats.org/markup-compatibility/2006" xmlns:a14="http://schemas.microsoft.com/office/drawing/2010/main" val="919191" mc:Ignorable=""/>
      </a:folHlink>
    </a:clrScheme>
    <a:fontScheme name="Custom 1">
      <a:majorFont>
        <a:latin typeface="나눔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Office 테마">
  <a:themeElements>
    <a:clrScheme name="Grayscal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F8F8F8" mc:Ignorable=""/>
      </a:lt2>
      <a:accent1>
        <a:srgbClr xmlns:mc="http://schemas.openxmlformats.org/markup-compatibility/2006" xmlns:a14="http://schemas.microsoft.com/office/drawing/2010/main" val="DDDDDD" mc:Ignorable=""/>
      </a:accent1>
      <a:accent2>
        <a:srgbClr xmlns:mc="http://schemas.openxmlformats.org/markup-compatibility/2006" xmlns:a14="http://schemas.microsoft.com/office/drawing/2010/main" val="B2B2B2" mc:Ignorable=""/>
      </a:accent2>
      <a:accent3>
        <a:srgbClr xmlns:mc="http://schemas.openxmlformats.org/markup-compatibility/2006" xmlns:a14="http://schemas.microsoft.com/office/drawing/2010/main" val="969696" mc:Ignorable=""/>
      </a:accent3>
      <a:accent4>
        <a:srgbClr xmlns:mc="http://schemas.openxmlformats.org/markup-compatibility/2006" xmlns:a14="http://schemas.microsoft.com/office/drawing/2010/main" val="808080" mc:Ignorable=""/>
      </a:accent4>
      <a:accent5>
        <a:srgbClr xmlns:mc="http://schemas.openxmlformats.org/markup-compatibility/2006" xmlns:a14="http://schemas.microsoft.com/office/drawing/2010/main" val="5F5F5F" mc:Ignorable=""/>
      </a:accent5>
      <a:accent6>
        <a:srgbClr xmlns:mc="http://schemas.openxmlformats.org/markup-compatibility/2006" xmlns:a14="http://schemas.microsoft.com/office/drawing/2010/main" val="4D4D4D" mc:Ignorable=""/>
      </a:accent6>
      <a:hlink>
        <a:srgbClr xmlns:mc="http://schemas.openxmlformats.org/markup-compatibility/2006" xmlns:a14="http://schemas.microsoft.com/office/drawing/2010/main" val="5F5F5F" mc:Ignorable=""/>
      </a:hlink>
      <a:folHlink>
        <a:srgbClr xmlns:mc="http://schemas.openxmlformats.org/markup-compatibility/2006" xmlns:a14="http://schemas.microsoft.com/office/drawing/2010/main" val="919191" mc:Ignorable=""/>
      </a:folHlink>
    </a:clrScheme>
    <a:fontScheme name="Custom 1">
      <a:majorFont>
        <a:latin typeface="나눔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Office 테마">
  <a:themeElements>
    <a:clrScheme name="Grayscal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F8F8F8" mc:Ignorable=""/>
      </a:lt2>
      <a:accent1>
        <a:srgbClr xmlns:mc="http://schemas.openxmlformats.org/markup-compatibility/2006" xmlns:a14="http://schemas.microsoft.com/office/drawing/2010/main" val="DDDDDD" mc:Ignorable=""/>
      </a:accent1>
      <a:accent2>
        <a:srgbClr xmlns:mc="http://schemas.openxmlformats.org/markup-compatibility/2006" xmlns:a14="http://schemas.microsoft.com/office/drawing/2010/main" val="B2B2B2" mc:Ignorable=""/>
      </a:accent2>
      <a:accent3>
        <a:srgbClr xmlns:mc="http://schemas.openxmlformats.org/markup-compatibility/2006" xmlns:a14="http://schemas.microsoft.com/office/drawing/2010/main" val="969696" mc:Ignorable=""/>
      </a:accent3>
      <a:accent4>
        <a:srgbClr xmlns:mc="http://schemas.openxmlformats.org/markup-compatibility/2006" xmlns:a14="http://schemas.microsoft.com/office/drawing/2010/main" val="808080" mc:Ignorable=""/>
      </a:accent4>
      <a:accent5>
        <a:srgbClr xmlns:mc="http://schemas.openxmlformats.org/markup-compatibility/2006" xmlns:a14="http://schemas.microsoft.com/office/drawing/2010/main" val="5F5F5F" mc:Ignorable=""/>
      </a:accent5>
      <a:accent6>
        <a:srgbClr xmlns:mc="http://schemas.openxmlformats.org/markup-compatibility/2006" xmlns:a14="http://schemas.microsoft.com/office/drawing/2010/main" val="4D4D4D" mc:Ignorable=""/>
      </a:accent6>
      <a:hlink>
        <a:srgbClr xmlns:mc="http://schemas.openxmlformats.org/markup-compatibility/2006" xmlns:a14="http://schemas.microsoft.com/office/drawing/2010/main" val="5F5F5F" mc:Ignorable=""/>
      </a:hlink>
      <a:folHlink>
        <a:srgbClr xmlns:mc="http://schemas.openxmlformats.org/markup-compatibility/2006" xmlns:a14="http://schemas.microsoft.com/office/drawing/2010/main" val="919191" mc:Ignorable=""/>
      </a:folHlink>
    </a:clrScheme>
    <a:fontScheme name="Custom 1">
      <a:majorFont>
        <a:latin typeface="나눔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Office 테마">
  <a:themeElements>
    <a:clrScheme name="Grayscal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F8F8F8" mc:Ignorable=""/>
      </a:lt2>
      <a:accent1>
        <a:srgbClr xmlns:mc="http://schemas.openxmlformats.org/markup-compatibility/2006" xmlns:a14="http://schemas.microsoft.com/office/drawing/2010/main" val="DDDDDD" mc:Ignorable=""/>
      </a:accent1>
      <a:accent2>
        <a:srgbClr xmlns:mc="http://schemas.openxmlformats.org/markup-compatibility/2006" xmlns:a14="http://schemas.microsoft.com/office/drawing/2010/main" val="B2B2B2" mc:Ignorable=""/>
      </a:accent2>
      <a:accent3>
        <a:srgbClr xmlns:mc="http://schemas.openxmlformats.org/markup-compatibility/2006" xmlns:a14="http://schemas.microsoft.com/office/drawing/2010/main" val="969696" mc:Ignorable=""/>
      </a:accent3>
      <a:accent4>
        <a:srgbClr xmlns:mc="http://schemas.openxmlformats.org/markup-compatibility/2006" xmlns:a14="http://schemas.microsoft.com/office/drawing/2010/main" val="808080" mc:Ignorable=""/>
      </a:accent4>
      <a:accent5>
        <a:srgbClr xmlns:mc="http://schemas.openxmlformats.org/markup-compatibility/2006" xmlns:a14="http://schemas.microsoft.com/office/drawing/2010/main" val="5F5F5F" mc:Ignorable=""/>
      </a:accent5>
      <a:accent6>
        <a:srgbClr xmlns:mc="http://schemas.openxmlformats.org/markup-compatibility/2006" xmlns:a14="http://schemas.microsoft.com/office/drawing/2010/main" val="4D4D4D" mc:Ignorable=""/>
      </a:accent6>
      <a:hlink>
        <a:srgbClr xmlns:mc="http://schemas.openxmlformats.org/markup-compatibility/2006" xmlns:a14="http://schemas.microsoft.com/office/drawing/2010/main" val="5F5F5F" mc:Ignorable=""/>
      </a:hlink>
      <a:folHlink>
        <a:srgbClr xmlns:mc="http://schemas.openxmlformats.org/markup-compatibility/2006" xmlns:a14="http://schemas.microsoft.com/office/drawing/2010/main" val="919191" mc:Ignorable=""/>
      </a:folHlink>
    </a:clrScheme>
    <a:fontScheme name="Custom 1">
      <a:majorFont>
        <a:latin typeface="나눔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306</Words>
  <Application>Microsoft Office PowerPoint</Application>
  <PresentationFormat>On-screen Show (4:3)</PresentationFormat>
  <Paragraphs>103</Paragraphs>
  <Slides>18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Office 테마</vt:lpstr>
      <vt:lpstr>1_Office 테마</vt:lpstr>
      <vt:lpstr>2_Office 테마</vt:lpstr>
      <vt:lpstr>17_Office 테마</vt:lpstr>
      <vt:lpstr>3_Office 테마</vt:lpstr>
      <vt:lpstr>4_Office 테마</vt:lpstr>
      <vt:lpstr>5_Office 테마</vt:lpstr>
      <vt:lpstr>6_Office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Expression Blend</dc:title>
  <dc:creator>PeterC</dc:creator>
  <cp:lastModifiedBy>PeterC</cp:lastModifiedBy>
  <cp:revision>53</cp:revision>
  <dcterms:created xsi:type="dcterms:W3CDTF">2009-11-13T07:52:53Z</dcterms:created>
  <dcterms:modified xsi:type="dcterms:W3CDTF">2009-12-02T09:56:40Z</dcterms:modified>
</cp:coreProperties>
</file>